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84" r:id="rId7"/>
    <p:sldId id="285" r:id="rId8"/>
    <p:sldId id="287" r:id="rId9"/>
    <p:sldId id="286" r:id="rId10"/>
    <p:sldId id="283" r:id="rId11"/>
    <p:sldId id="261" r:id="rId12"/>
    <p:sldId id="288" r:id="rId13"/>
    <p:sldId id="289" r:id="rId14"/>
    <p:sldId id="290" r:id="rId15"/>
    <p:sldId id="291" r:id="rId16"/>
    <p:sldId id="292" r:id="rId17"/>
    <p:sldId id="294" r:id="rId18"/>
    <p:sldId id="295" r:id="rId19"/>
    <p:sldId id="298" r:id="rId20"/>
    <p:sldId id="262" r:id="rId21"/>
    <p:sldId id="296" r:id="rId22"/>
    <p:sldId id="263" r:id="rId23"/>
    <p:sldId id="297" r:id="rId24"/>
    <p:sldId id="299" r:id="rId25"/>
    <p:sldId id="300" r:id="rId26"/>
    <p:sldId id="301" r:id="rId27"/>
    <p:sldId id="302" r:id="rId28"/>
    <p:sldId id="316" r:id="rId29"/>
    <p:sldId id="304" r:id="rId30"/>
    <p:sldId id="305" r:id="rId31"/>
    <p:sldId id="317" r:id="rId32"/>
    <p:sldId id="307" r:id="rId33"/>
    <p:sldId id="271" r:id="rId34"/>
    <p:sldId id="272" r:id="rId35"/>
    <p:sldId id="273" r:id="rId36"/>
    <p:sldId id="274" r:id="rId37"/>
    <p:sldId id="275" r:id="rId38"/>
    <p:sldId id="276" r:id="rId39"/>
    <p:sldId id="277" r:id="rId40"/>
    <p:sldId id="278" r:id="rId41"/>
    <p:sldId id="313" r:id="rId42"/>
    <p:sldId id="314" r:id="rId43"/>
    <p:sldId id="324" r:id="rId44"/>
    <p:sldId id="282" r:id="rId45"/>
  </p:sldIdLst>
  <p:sldSz cx="12192000" cy="6858000"/>
  <p:notesSz cx="12192000" cy="6858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6EC2"/>
    <a:srgbClr val="85D2FC"/>
    <a:srgbClr val="373737"/>
    <a:srgbClr val="565656"/>
    <a:srgbClr val="212121"/>
    <a:srgbClr val="4C4C4C"/>
    <a:srgbClr val="FEC200"/>
    <a:srgbClr val="F4F5F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996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9BAE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5/11/2022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498211" y="1221181"/>
            <a:ext cx="1195577" cy="300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70127" y="2580507"/>
            <a:ext cx="6780530" cy="22669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810110" y="6496172"/>
            <a:ext cx="229234" cy="1885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exame.com/noticias-sobre/dividas-pessoais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exame.com/noticias-sobre/aposentadoria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0" y="0"/>
            <a:ext cx="6096000" cy="6858000"/>
          </a:xfrm>
          <a:custGeom>
            <a:avLst/>
            <a:gdLst/>
            <a:ahLst/>
            <a:cxnLst/>
            <a:rect l="l" t="t" r="r" b="b"/>
            <a:pathLst>
              <a:path w="6096000" h="6858000">
                <a:moveTo>
                  <a:pt x="0" y="6858000"/>
                </a:moveTo>
                <a:lnTo>
                  <a:pt x="6096000" y="6858000"/>
                </a:lnTo>
                <a:lnTo>
                  <a:pt x="6096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49525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96000" cy="6858000"/>
            <a:chOff x="0" y="0"/>
            <a:chExt cx="6096000" cy="6858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6096000" cy="6858000"/>
            </a:xfrm>
            <a:custGeom>
              <a:avLst/>
              <a:gdLst/>
              <a:ahLst/>
              <a:cxnLst/>
              <a:rect l="l" t="t" r="r" b="b"/>
              <a:pathLst>
                <a:path w="6096000" h="6858000">
                  <a:moveTo>
                    <a:pt x="6096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6096000" y="6858000"/>
                  </a:lnTo>
                  <a:lnTo>
                    <a:pt x="6096000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2459" y="911352"/>
              <a:ext cx="4832604" cy="1577339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05433" y="1084325"/>
            <a:ext cx="4486910" cy="1275349"/>
          </a:xfrm>
          <a:prstGeom prst="rect">
            <a:avLst/>
          </a:prstGeom>
          <a:solidFill>
            <a:srgbClr val="0D0D0D"/>
          </a:solidFill>
          <a:ln w="38100">
            <a:solidFill>
              <a:srgbClr val="FFFFFF"/>
            </a:solidFill>
          </a:ln>
        </p:spPr>
        <p:txBody>
          <a:bodyPr vert="horz" wrap="square" lIns="0" tIns="348615" rIns="0" bIns="0" rtlCol="0">
            <a:spAutoFit/>
          </a:bodyPr>
          <a:lstStyle/>
          <a:p>
            <a:pPr marR="21590" algn="ctr">
              <a:lnSpc>
                <a:spcPct val="100000"/>
              </a:lnSpc>
              <a:spcBef>
                <a:spcPts val="2745"/>
              </a:spcBef>
            </a:pPr>
            <a:r>
              <a:rPr lang="pt-BR" sz="3000" b="0" spc="175" dirty="0">
                <a:latin typeface="Gill Sans MT"/>
                <a:cs typeface="Gill Sans MT"/>
              </a:rPr>
              <a:t>EDUCAÇÃO </a:t>
            </a:r>
            <a:r>
              <a:rPr lang="pt-BR" sz="3000" b="0" spc="175" dirty="0"/>
              <a:t>FINANCEIRA</a:t>
            </a:r>
            <a:endParaRPr sz="3000" dirty="0">
              <a:latin typeface="Gill Sans MT"/>
              <a:cs typeface="Gill Sans MT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96000" y="57"/>
            <a:ext cx="6096000" cy="6857873"/>
          </a:xfrm>
          <a:prstGeom prst="rect">
            <a:avLst/>
          </a:prstGeom>
        </p:spPr>
      </p:pic>
      <p:pic>
        <p:nvPicPr>
          <p:cNvPr id="9" name="Google Shape;75;p14">
            <a:extLst>
              <a:ext uri="{FF2B5EF4-FFF2-40B4-BE49-F238E27FC236}">
                <a16:creationId xmlns:a16="http://schemas.microsoft.com/office/drawing/2014/main" id="{4B945390-6ECA-733F-8527-B2893FFF7D4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0600" y="2661664"/>
            <a:ext cx="3789825" cy="378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1898" y="965453"/>
            <a:ext cx="7729855" cy="1188720"/>
          </a:xfrm>
          <a:prstGeom prst="rect">
            <a:avLst/>
          </a:prstGeom>
          <a:solidFill>
            <a:srgbClr val="FFFFFF"/>
          </a:solidFill>
          <a:ln w="32003">
            <a:solidFill>
              <a:srgbClr val="404040"/>
            </a:solidFill>
          </a:ln>
        </p:spPr>
        <p:txBody>
          <a:bodyPr vert="horz" wrap="square" lIns="0" tIns="344805" rIns="0" bIns="0" rtlCol="0">
            <a:spAutoFit/>
          </a:bodyPr>
          <a:lstStyle/>
          <a:p>
            <a:pPr marR="22860" algn="ctr">
              <a:lnSpc>
                <a:spcPct val="100000"/>
              </a:lnSpc>
              <a:spcBef>
                <a:spcPts val="2715"/>
              </a:spcBef>
            </a:pPr>
            <a:r>
              <a:rPr sz="2800" b="0" spc="175" dirty="0">
                <a:solidFill>
                  <a:srgbClr val="252525"/>
                </a:solidFill>
                <a:latin typeface="Gill Sans MT"/>
                <a:cs typeface="Gill Sans MT"/>
              </a:rPr>
              <a:t>INSPIRAÇÃO</a:t>
            </a:r>
            <a:endParaRPr sz="2800">
              <a:latin typeface="Gill Sans MT"/>
              <a:cs typeface="Gill Sans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0129" y="3924045"/>
            <a:ext cx="757364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Gill Sans MT"/>
                <a:cs typeface="Gill Sans MT"/>
              </a:rPr>
              <a:t>Inspirado na </a:t>
            </a:r>
            <a:r>
              <a:rPr sz="1800" spc="-50" dirty="0">
                <a:latin typeface="Gill Sans MT"/>
                <a:cs typeface="Gill Sans MT"/>
              </a:rPr>
              <a:t>Teoria</a:t>
            </a:r>
            <a:r>
              <a:rPr sz="1800" spc="400" dirty="0">
                <a:latin typeface="Gill Sans MT"/>
                <a:cs typeface="Gill Sans MT"/>
              </a:rPr>
              <a:t> </a:t>
            </a:r>
            <a:r>
              <a:rPr sz="1800" spc="-5" dirty="0">
                <a:latin typeface="Gill Sans MT"/>
                <a:cs typeface="Gill Sans MT"/>
              </a:rPr>
              <a:t>Moderna de Portfólio de </a:t>
            </a:r>
            <a:r>
              <a:rPr sz="1800" spc="5" dirty="0">
                <a:latin typeface="Gill Sans MT"/>
                <a:cs typeface="Gill Sans MT"/>
              </a:rPr>
              <a:t>Henry </a:t>
            </a:r>
            <a:r>
              <a:rPr sz="1800" spc="-10" dirty="0">
                <a:latin typeface="Gill Sans MT"/>
                <a:cs typeface="Gill Sans MT"/>
              </a:rPr>
              <a:t>Markowitz, </a:t>
            </a:r>
            <a:r>
              <a:rPr sz="1800" spc="-5" dirty="0">
                <a:latin typeface="Gill Sans MT"/>
                <a:cs typeface="Gill Sans MT"/>
              </a:rPr>
              <a:t>nosso escritório </a:t>
            </a:r>
            <a:r>
              <a:rPr sz="1800" dirty="0">
                <a:latin typeface="Gill Sans MT"/>
                <a:cs typeface="Gill Sans MT"/>
              </a:rPr>
              <a:t> é </a:t>
            </a:r>
            <a:r>
              <a:rPr sz="1800" spc="-10" dirty="0">
                <a:latin typeface="Gill Sans MT"/>
                <a:cs typeface="Gill Sans MT"/>
              </a:rPr>
              <a:t>focado </a:t>
            </a:r>
            <a:r>
              <a:rPr sz="1800" spc="-5" dirty="0">
                <a:latin typeface="Gill Sans MT"/>
                <a:cs typeface="Gill Sans MT"/>
              </a:rPr>
              <a:t>na seleção </a:t>
            </a:r>
            <a:r>
              <a:rPr sz="1800" dirty="0">
                <a:latin typeface="Gill Sans MT"/>
                <a:cs typeface="Gill Sans MT"/>
              </a:rPr>
              <a:t>e </a:t>
            </a:r>
            <a:r>
              <a:rPr sz="1800" spc="-5" dirty="0">
                <a:latin typeface="Gill Sans MT"/>
                <a:cs typeface="Gill Sans MT"/>
              </a:rPr>
              <a:t>distribuição de </a:t>
            </a:r>
            <a:r>
              <a:rPr sz="1800" spc="-10" dirty="0">
                <a:latin typeface="Gill Sans MT"/>
                <a:cs typeface="Gill Sans MT"/>
              </a:rPr>
              <a:t>produtos </a:t>
            </a:r>
            <a:r>
              <a:rPr sz="1800" spc="-5" dirty="0">
                <a:latin typeface="Gill Sans MT"/>
                <a:cs typeface="Gill Sans MT"/>
              </a:rPr>
              <a:t>com </a:t>
            </a:r>
            <a:r>
              <a:rPr sz="1800" dirty="0">
                <a:latin typeface="Gill Sans MT"/>
                <a:cs typeface="Gill Sans MT"/>
              </a:rPr>
              <a:t>a </a:t>
            </a:r>
            <a:r>
              <a:rPr sz="1800" spc="-5" dirty="0">
                <a:latin typeface="Gill Sans MT"/>
                <a:cs typeface="Gill Sans MT"/>
              </a:rPr>
              <a:t>melhor </a:t>
            </a:r>
            <a:r>
              <a:rPr sz="1800" spc="-10" dirty="0">
                <a:latin typeface="Gill Sans MT"/>
                <a:cs typeface="Gill Sans MT"/>
              </a:rPr>
              <a:t>relação </a:t>
            </a:r>
            <a:r>
              <a:rPr sz="1800" spc="-5" dirty="0">
                <a:latin typeface="Gill Sans MT"/>
                <a:cs typeface="Gill Sans MT"/>
              </a:rPr>
              <a:t>risco </a:t>
            </a:r>
            <a:r>
              <a:rPr sz="1800" dirty="0">
                <a:latin typeface="Gill Sans MT"/>
                <a:cs typeface="Gill Sans MT"/>
              </a:rPr>
              <a:t> </a:t>
            </a:r>
            <a:r>
              <a:rPr sz="1800" spc="-15" dirty="0">
                <a:latin typeface="Gill Sans MT"/>
                <a:cs typeface="Gill Sans MT"/>
              </a:rPr>
              <a:t>retorno,</a:t>
            </a:r>
            <a:r>
              <a:rPr sz="1800" spc="-190" dirty="0">
                <a:latin typeface="Gill Sans MT"/>
                <a:cs typeface="Gill Sans MT"/>
              </a:rPr>
              <a:t> </a:t>
            </a:r>
            <a:r>
              <a:rPr sz="1800" dirty="0">
                <a:latin typeface="Gill Sans MT"/>
                <a:cs typeface="Gill Sans MT"/>
              </a:rPr>
              <a:t>a</a:t>
            </a:r>
            <a:r>
              <a:rPr sz="1800" spc="-10" dirty="0">
                <a:latin typeface="Gill Sans MT"/>
                <a:cs typeface="Gill Sans MT"/>
              </a:rPr>
              <a:t> </a:t>
            </a:r>
            <a:r>
              <a:rPr sz="1800" dirty="0">
                <a:latin typeface="Gill Sans MT"/>
                <a:cs typeface="Gill Sans MT"/>
              </a:rPr>
              <a:t>fim </a:t>
            </a:r>
            <a:r>
              <a:rPr sz="1800" spc="-5" dirty="0">
                <a:latin typeface="Gill Sans MT"/>
                <a:cs typeface="Gill Sans MT"/>
              </a:rPr>
              <a:t>de</a:t>
            </a:r>
            <a:r>
              <a:rPr sz="1800" spc="5" dirty="0">
                <a:latin typeface="Gill Sans MT"/>
                <a:cs typeface="Gill Sans MT"/>
              </a:rPr>
              <a:t> </a:t>
            </a:r>
            <a:r>
              <a:rPr sz="1800" dirty="0">
                <a:latin typeface="Gill Sans MT"/>
                <a:cs typeface="Gill Sans MT"/>
              </a:rPr>
              <a:t>construir</a:t>
            </a:r>
            <a:r>
              <a:rPr sz="1800" spc="-15" dirty="0">
                <a:latin typeface="Gill Sans MT"/>
                <a:cs typeface="Gill Sans MT"/>
              </a:rPr>
              <a:t> </a:t>
            </a:r>
            <a:r>
              <a:rPr sz="1800" spc="-5" dirty="0">
                <a:latin typeface="Gill Sans MT"/>
                <a:cs typeface="Gill Sans MT"/>
              </a:rPr>
              <a:t>relações</a:t>
            </a:r>
            <a:r>
              <a:rPr sz="1800" spc="-10" dirty="0">
                <a:latin typeface="Gill Sans MT"/>
                <a:cs typeface="Gill Sans MT"/>
              </a:rPr>
              <a:t> </a:t>
            </a:r>
            <a:r>
              <a:rPr sz="1800" spc="-5" dirty="0">
                <a:latin typeface="Gill Sans MT"/>
                <a:cs typeface="Gill Sans MT"/>
              </a:rPr>
              <a:t>de </a:t>
            </a:r>
            <a:r>
              <a:rPr sz="1800" spc="-10" dirty="0">
                <a:latin typeface="Gill Sans MT"/>
                <a:cs typeface="Gill Sans MT"/>
              </a:rPr>
              <a:t>parcerias,</a:t>
            </a:r>
            <a:r>
              <a:rPr sz="1800" spc="-190" dirty="0">
                <a:latin typeface="Gill Sans MT"/>
                <a:cs typeface="Gill Sans MT"/>
              </a:rPr>
              <a:t> </a:t>
            </a:r>
            <a:r>
              <a:rPr sz="1800" spc="-5" dirty="0">
                <a:latin typeface="Gill Sans MT"/>
                <a:cs typeface="Gill Sans MT"/>
              </a:rPr>
              <a:t>confiança</a:t>
            </a:r>
            <a:r>
              <a:rPr sz="1800" spc="-30" dirty="0">
                <a:latin typeface="Gill Sans MT"/>
                <a:cs typeface="Gill Sans MT"/>
              </a:rPr>
              <a:t> </a:t>
            </a:r>
            <a:r>
              <a:rPr sz="1800" dirty="0">
                <a:latin typeface="Gill Sans MT"/>
                <a:cs typeface="Gill Sans MT"/>
              </a:rPr>
              <a:t>e</a:t>
            </a:r>
            <a:r>
              <a:rPr sz="1800" spc="10" dirty="0">
                <a:latin typeface="Gill Sans MT"/>
                <a:cs typeface="Gill Sans MT"/>
              </a:rPr>
              <a:t> </a:t>
            </a:r>
            <a:r>
              <a:rPr sz="1800" spc="-5" dirty="0">
                <a:latin typeface="Gill Sans MT"/>
                <a:cs typeface="Gill Sans MT"/>
              </a:rPr>
              <a:t>credibilidade.</a:t>
            </a:r>
            <a:endParaRPr sz="1800" dirty="0">
              <a:latin typeface="Gill Sans MT"/>
              <a:cs typeface="Gill Sans MT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spc="-20" dirty="0">
                <a:latin typeface="Gill Sans MT"/>
                <a:cs typeface="Gill Sans MT"/>
              </a:rPr>
              <a:t>Por </a:t>
            </a:r>
            <a:r>
              <a:rPr sz="1800" spc="-5" dirty="0">
                <a:latin typeface="Gill Sans MT"/>
                <a:cs typeface="Gill Sans MT"/>
              </a:rPr>
              <a:t>esse </a:t>
            </a:r>
            <a:r>
              <a:rPr sz="1800" spc="-20" dirty="0">
                <a:latin typeface="Gill Sans MT"/>
                <a:cs typeface="Gill Sans MT"/>
              </a:rPr>
              <a:t>motivo, </a:t>
            </a:r>
            <a:r>
              <a:rPr sz="1800" spc="-10" dirty="0">
                <a:latin typeface="Gill Sans MT"/>
                <a:cs typeface="Gill Sans MT"/>
              </a:rPr>
              <a:t>acreditamos no desenvolvimento </a:t>
            </a:r>
            <a:r>
              <a:rPr sz="1800" spc="-5" dirty="0">
                <a:latin typeface="Gill Sans MT"/>
                <a:cs typeface="Gill Sans MT"/>
              </a:rPr>
              <a:t>de uma plataforma </a:t>
            </a:r>
            <a:r>
              <a:rPr sz="1800" spc="-10" dirty="0">
                <a:latin typeface="Gill Sans MT"/>
                <a:cs typeface="Gill Sans MT"/>
              </a:rPr>
              <a:t>voltada </a:t>
            </a:r>
            <a:r>
              <a:rPr sz="1800" dirty="0">
                <a:latin typeface="Gill Sans MT"/>
                <a:cs typeface="Gill Sans MT"/>
              </a:rPr>
              <a:t>a </a:t>
            </a:r>
            <a:r>
              <a:rPr sz="1800" spc="5" dirty="0">
                <a:latin typeface="Gill Sans MT"/>
                <a:cs typeface="Gill Sans MT"/>
              </a:rPr>
              <a:t> </a:t>
            </a:r>
            <a:r>
              <a:rPr sz="1800" spc="-10" dirty="0">
                <a:latin typeface="Gill Sans MT"/>
                <a:cs typeface="Gill Sans MT"/>
              </a:rPr>
              <a:t>proporcionar ao investidor proteções </a:t>
            </a:r>
            <a:r>
              <a:rPr sz="1800" dirty="0">
                <a:latin typeface="Gill Sans MT"/>
                <a:cs typeface="Gill Sans MT"/>
              </a:rPr>
              <a:t>e oportunidades em </a:t>
            </a:r>
            <a:r>
              <a:rPr sz="1800" spc="-10" dirty="0">
                <a:latin typeface="Gill Sans MT"/>
                <a:cs typeface="Gill Sans MT"/>
              </a:rPr>
              <a:t>relação </a:t>
            </a:r>
            <a:r>
              <a:rPr sz="1800" dirty="0">
                <a:latin typeface="Gill Sans MT"/>
                <a:cs typeface="Gill Sans MT"/>
              </a:rPr>
              <a:t>a </a:t>
            </a:r>
            <a:r>
              <a:rPr sz="1800" spc="-5" dirty="0">
                <a:latin typeface="Gill Sans MT"/>
                <a:cs typeface="Gill Sans MT"/>
              </a:rPr>
              <a:t>uma ampla </a:t>
            </a:r>
            <a:r>
              <a:rPr sz="1800" dirty="0">
                <a:latin typeface="Gill Sans MT"/>
                <a:cs typeface="Gill Sans MT"/>
              </a:rPr>
              <a:t> gama</a:t>
            </a:r>
            <a:r>
              <a:rPr sz="1800" spc="-25" dirty="0">
                <a:latin typeface="Gill Sans MT"/>
                <a:cs typeface="Gill Sans MT"/>
              </a:rPr>
              <a:t> </a:t>
            </a:r>
            <a:r>
              <a:rPr sz="1800" spc="-5" dirty="0">
                <a:latin typeface="Gill Sans MT"/>
                <a:cs typeface="Gill Sans MT"/>
              </a:rPr>
              <a:t>de</a:t>
            </a:r>
            <a:r>
              <a:rPr sz="1800" spc="-10" dirty="0">
                <a:latin typeface="Gill Sans MT"/>
                <a:cs typeface="Gill Sans MT"/>
              </a:rPr>
              <a:t> </a:t>
            </a:r>
            <a:r>
              <a:rPr sz="1800" spc="-5" dirty="0">
                <a:latin typeface="Gill Sans MT"/>
                <a:cs typeface="Gill Sans MT"/>
              </a:rPr>
              <a:t>contingências</a:t>
            </a:r>
            <a:endParaRPr sz="1800" dirty="0">
              <a:latin typeface="Gill Sans MT"/>
              <a:cs typeface="Gill Sans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31135" y="2528316"/>
            <a:ext cx="929639" cy="995172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1734800" y="64038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59" h="365759">
                <a:moveTo>
                  <a:pt x="182879" y="0"/>
                </a:moveTo>
                <a:lnTo>
                  <a:pt x="134276" y="6532"/>
                </a:lnTo>
                <a:lnTo>
                  <a:pt x="90593" y="24968"/>
                </a:lnTo>
                <a:lnTo>
                  <a:pt x="53578" y="53563"/>
                </a:lnTo>
                <a:lnTo>
                  <a:pt x="24976" y="90576"/>
                </a:lnTo>
                <a:lnTo>
                  <a:pt x="6535" y="134262"/>
                </a:lnTo>
                <a:lnTo>
                  <a:pt x="0" y="182879"/>
                </a:lnTo>
                <a:lnTo>
                  <a:pt x="6535" y="231497"/>
                </a:lnTo>
                <a:lnTo>
                  <a:pt x="24976" y="275183"/>
                </a:lnTo>
                <a:lnTo>
                  <a:pt x="53578" y="312196"/>
                </a:lnTo>
                <a:lnTo>
                  <a:pt x="90593" y="340791"/>
                </a:lnTo>
                <a:lnTo>
                  <a:pt x="134276" y="359227"/>
                </a:lnTo>
                <a:lnTo>
                  <a:pt x="182879" y="365759"/>
                </a:lnTo>
                <a:lnTo>
                  <a:pt x="231483" y="359227"/>
                </a:lnTo>
                <a:lnTo>
                  <a:pt x="275166" y="340791"/>
                </a:lnTo>
                <a:lnTo>
                  <a:pt x="312181" y="312196"/>
                </a:lnTo>
                <a:lnTo>
                  <a:pt x="340783" y="275183"/>
                </a:lnTo>
                <a:lnTo>
                  <a:pt x="359224" y="231497"/>
                </a:lnTo>
                <a:lnTo>
                  <a:pt x="365759" y="182879"/>
                </a:lnTo>
                <a:lnTo>
                  <a:pt x="359224" y="134262"/>
                </a:lnTo>
                <a:lnTo>
                  <a:pt x="340783" y="90576"/>
                </a:lnTo>
                <a:lnTo>
                  <a:pt x="312181" y="53563"/>
                </a:lnTo>
                <a:lnTo>
                  <a:pt x="275166" y="24968"/>
                </a:lnTo>
                <a:lnTo>
                  <a:pt x="231483" y="6532"/>
                </a:lnTo>
                <a:lnTo>
                  <a:pt x="182879" y="0"/>
                </a:lnTo>
                <a:close/>
              </a:path>
            </a:pathLst>
          </a:custGeom>
          <a:solidFill>
            <a:srgbClr val="1D1D1D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845163" y="6496172"/>
            <a:ext cx="159385" cy="18859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z="1100" dirty="0">
                <a:solidFill>
                  <a:srgbClr val="FFFFFF"/>
                </a:solidFill>
                <a:latin typeface="Gill Sans MT"/>
                <a:cs typeface="Gill Sans MT"/>
              </a:rPr>
              <a:t>2</a:t>
            </a:fld>
            <a:endParaRPr sz="11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1898" y="965453"/>
            <a:ext cx="7729855" cy="1188720"/>
          </a:xfrm>
          <a:prstGeom prst="rect">
            <a:avLst/>
          </a:prstGeom>
          <a:solidFill>
            <a:srgbClr val="FFFFFF"/>
          </a:solidFill>
          <a:ln w="32003">
            <a:solidFill>
              <a:srgbClr val="404040"/>
            </a:solidFill>
          </a:ln>
        </p:spPr>
        <p:txBody>
          <a:bodyPr vert="horz" wrap="square" lIns="0" tIns="344805" rIns="0" bIns="0" rtlCol="0">
            <a:spAutoFit/>
          </a:bodyPr>
          <a:lstStyle/>
          <a:p>
            <a:pPr marR="25400" algn="ctr">
              <a:lnSpc>
                <a:spcPct val="100000"/>
              </a:lnSpc>
              <a:spcBef>
                <a:spcPts val="2715"/>
              </a:spcBef>
            </a:pPr>
            <a:r>
              <a:rPr sz="2800" b="0" spc="165" dirty="0">
                <a:solidFill>
                  <a:srgbClr val="252525"/>
                </a:solidFill>
                <a:latin typeface="Gill Sans MT"/>
                <a:cs typeface="Gill Sans MT"/>
              </a:rPr>
              <a:t>SUMARIO</a:t>
            </a:r>
            <a:r>
              <a:rPr sz="2800" b="0" spc="345" dirty="0">
                <a:solidFill>
                  <a:srgbClr val="252525"/>
                </a:solidFill>
                <a:latin typeface="Gill Sans MT"/>
                <a:cs typeface="Gill Sans MT"/>
              </a:rPr>
              <a:t> </a:t>
            </a:r>
            <a:r>
              <a:rPr sz="2800" b="0" spc="160" dirty="0">
                <a:solidFill>
                  <a:srgbClr val="252525"/>
                </a:solidFill>
                <a:latin typeface="Gill Sans MT"/>
                <a:cs typeface="Gill Sans MT"/>
              </a:rPr>
              <a:t>EXECUTIVO</a:t>
            </a:r>
            <a:endParaRPr sz="2800">
              <a:latin typeface="Gill Sans MT"/>
              <a:cs typeface="Gill Sans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0128" y="2533869"/>
            <a:ext cx="4319272" cy="2445541"/>
          </a:xfrm>
          <a:prstGeom prst="rect">
            <a:avLst/>
          </a:prstGeom>
        </p:spPr>
        <p:txBody>
          <a:bodyPr vert="horz" wrap="square" lIns="0" tIns="14097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110"/>
              </a:spcBef>
              <a:buClr>
                <a:srgbClr val="9BAEB5"/>
              </a:buClr>
              <a:buAutoNum type="arabicPeriod"/>
              <a:tabLst>
                <a:tab pos="354965" algn="l"/>
                <a:tab pos="355600" algn="l"/>
              </a:tabLst>
            </a:pPr>
            <a:r>
              <a:rPr lang="pt-BR" sz="1800" dirty="0">
                <a:solidFill>
                  <a:srgbClr val="252525"/>
                </a:solidFill>
                <a:latin typeface="Gill Sans MT"/>
                <a:cs typeface="Gill Sans MT"/>
              </a:rPr>
              <a:t>Perfil do Consumidor Inadimplente</a:t>
            </a:r>
            <a:endParaRPr sz="1800" dirty="0">
              <a:latin typeface="Gill Sans MT"/>
              <a:cs typeface="Gill Sans MT"/>
            </a:endParaRPr>
          </a:p>
          <a:p>
            <a:pPr marL="355600" indent="-342900">
              <a:lnSpc>
                <a:spcPct val="100000"/>
              </a:lnSpc>
              <a:spcBef>
                <a:spcPts val="1010"/>
              </a:spcBef>
              <a:buClr>
                <a:srgbClr val="9BAEB5"/>
              </a:buClr>
              <a:buAutoNum type="arabicPeriod"/>
              <a:tabLst>
                <a:tab pos="354965" algn="l"/>
                <a:tab pos="355600" algn="l"/>
              </a:tabLst>
            </a:pPr>
            <a:r>
              <a:rPr lang="pt-BR" sz="1800" spc="-5" dirty="0">
                <a:solidFill>
                  <a:srgbClr val="252525"/>
                </a:solidFill>
                <a:latin typeface="Gill Sans MT"/>
                <a:cs typeface="Gill Sans MT"/>
              </a:rPr>
              <a:t>Causas de Doenças Financeiras</a:t>
            </a:r>
            <a:endParaRPr sz="1800" dirty="0">
              <a:latin typeface="Gill Sans MT"/>
              <a:cs typeface="Gill Sans MT"/>
            </a:endParaRPr>
          </a:p>
          <a:p>
            <a:pPr marL="355600" indent="-342900">
              <a:lnSpc>
                <a:spcPct val="100000"/>
              </a:lnSpc>
              <a:spcBef>
                <a:spcPts val="1010"/>
              </a:spcBef>
              <a:buClr>
                <a:srgbClr val="9BAEB5"/>
              </a:buClr>
              <a:buAutoNum type="arabicPeriod"/>
              <a:tabLst>
                <a:tab pos="354965" algn="l"/>
                <a:tab pos="355600" algn="l"/>
              </a:tabLst>
            </a:pPr>
            <a:r>
              <a:rPr lang="pt-BR" sz="1800" spc="-5" dirty="0">
                <a:solidFill>
                  <a:srgbClr val="252525"/>
                </a:solidFill>
                <a:latin typeface="Gill Sans MT"/>
                <a:cs typeface="Gill Sans MT"/>
              </a:rPr>
              <a:t>Planejamento e Controle Financeiro</a:t>
            </a:r>
            <a:endParaRPr lang="pt-BR" sz="1800" dirty="0">
              <a:latin typeface="Gill Sans MT"/>
              <a:cs typeface="Gill Sans MT"/>
            </a:endParaRPr>
          </a:p>
          <a:p>
            <a:pPr marL="355600" indent="-342900">
              <a:lnSpc>
                <a:spcPct val="100000"/>
              </a:lnSpc>
              <a:spcBef>
                <a:spcPts val="994"/>
              </a:spcBef>
              <a:buClr>
                <a:srgbClr val="9BAEB5"/>
              </a:buClr>
              <a:buAutoNum type="arabicPeriod"/>
              <a:tabLst>
                <a:tab pos="354965" algn="l"/>
                <a:tab pos="355600" algn="l"/>
              </a:tabLst>
            </a:pPr>
            <a:r>
              <a:rPr lang="pt-BR" sz="1800" spc="-5" dirty="0">
                <a:solidFill>
                  <a:srgbClr val="252525"/>
                </a:solidFill>
                <a:latin typeface="Gill Sans MT"/>
                <a:cs typeface="Gill Sans MT"/>
              </a:rPr>
              <a:t>Raio X do Investidor Brasileiro</a:t>
            </a:r>
          </a:p>
          <a:p>
            <a:pPr marL="355600" indent="-342900">
              <a:lnSpc>
                <a:spcPct val="100000"/>
              </a:lnSpc>
              <a:spcBef>
                <a:spcPts val="994"/>
              </a:spcBef>
              <a:buClr>
                <a:srgbClr val="9BAEB5"/>
              </a:buClr>
              <a:buAutoNum type="arabicPeriod"/>
              <a:tabLst>
                <a:tab pos="354965" algn="l"/>
                <a:tab pos="355600" algn="l"/>
              </a:tabLst>
            </a:pPr>
            <a:r>
              <a:rPr lang="pt-BR" spc="-5" dirty="0">
                <a:solidFill>
                  <a:srgbClr val="252525"/>
                </a:solidFill>
                <a:latin typeface="Gill Sans MT"/>
                <a:cs typeface="Gill Sans MT"/>
              </a:rPr>
              <a:t>Como aposentar com Renda Extra</a:t>
            </a:r>
            <a:endParaRPr lang="pt-BR" sz="1800" spc="-5" dirty="0">
              <a:solidFill>
                <a:srgbClr val="252525"/>
              </a:solidFill>
              <a:latin typeface="Gill Sans MT"/>
              <a:cs typeface="Gill Sans MT"/>
            </a:endParaRPr>
          </a:p>
          <a:p>
            <a:pPr marL="355600" indent="-342900">
              <a:lnSpc>
                <a:spcPct val="100000"/>
              </a:lnSpc>
              <a:spcBef>
                <a:spcPts val="994"/>
              </a:spcBef>
              <a:buClr>
                <a:srgbClr val="9BAEB5"/>
              </a:buClr>
              <a:buAutoNum type="arabicPeriod"/>
              <a:tabLst>
                <a:tab pos="354965" algn="l"/>
                <a:tab pos="355600" algn="l"/>
              </a:tabLst>
            </a:pPr>
            <a:endParaRPr sz="1800" dirty="0">
              <a:latin typeface="Gill Sans MT"/>
              <a:cs typeface="Gill Sans M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734800" y="64038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59" h="365759">
                <a:moveTo>
                  <a:pt x="182879" y="0"/>
                </a:moveTo>
                <a:lnTo>
                  <a:pt x="134276" y="6532"/>
                </a:lnTo>
                <a:lnTo>
                  <a:pt x="90593" y="24968"/>
                </a:lnTo>
                <a:lnTo>
                  <a:pt x="53578" y="53563"/>
                </a:lnTo>
                <a:lnTo>
                  <a:pt x="24976" y="90576"/>
                </a:lnTo>
                <a:lnTo>
                  <a:pt x="6535" y="134262"/>
                </a:lnTo>
                <a:lnTo>
                  <a:pt x="0" y="182879"/>
                </a:lnTo>
                <a:lnTo>
                  <a:pt x="6535" y="231497"/>
                </a:lnTo>
                <a:lnTo>
                  <a:pt x="24976" y="275183"/>
                </a:lnTo>
                <a:lnTo>
                  <a:pt x="53578" y="312196"/>
                </a:lnTo>
                <a:lnTo>
                  <a:pt x="90593" y="340791"/>
                </a:lnTo>
                <a:lnTo>
                  <a:pt x="134276" y="359227"/>
                </a:lnTo>
                <a:lnTo>
                  <a:pt x="182879" y="365759"/>
                </a:lnTo>
                <a:lnTo>
                  <a:pt x="231483" y="359227"/>
                </a:lnTo>
                <a:lnTo>
                  <a:pt x="275166" y="340791"/>
                </a:lnTo>
                <a:lnTo>
                  <a:pt x="312181" y="312196"/>
                </a:lnTo>
                <a:lnTo>
                  <a:pt x="340783" y="275183"/>
                </a:lnTo>
                <a:lnTo>
                  <a:pt x="359224" y="231497"/>
                </a:lnTo>
                <a:lnTo>
                  <a:pt x="365759" y="182879"/>
                </a:lnTo>
                <a:lnTo>
                  <a:pt x="359224" y="134262"/>
                </a:lnTo>
                <a:lnTo>
                  <a:pt x="340783" y="90576"/>
                </a:lnTo>
                <a:lnTo>
                  <a:pt x="312181" y="53563"/>
                </a:lnTo>
                <a:lnTo>
                  <a:pt x="275166" y="24968"/>
                </a:lnTo>
                <a:lnTo>
                  <a:pt x="231483" y="6532"/>
                </a:lnTo>
                <a:lnTo>
                  <a:pt x="182879" y="0"/>
                </a:lnTo>
                <a:close/>
              </a:path>
            </a:pathLst>
          </a:custGeom>
          <a:solidFill>
            <a:srgbClr val="1D1D1D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845163" y="6496172"/>
            <a:ext cx="159385" cy="18859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z="1100" dirty="0">
                <a:solidFill>
                  <a:srgbClr val="FFFFFF"/>
                </a:solidFill>
                <a:latin typeface="Gill Sans MT"/>
                <a:cs typeface="Gill Sans MT"/>
              </a:rPr>
              <a:t>3</a:t>
            </a:fld>
            <a:endParaRPr sz="11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424281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600961" y="3420617"/>
            <a:ext cx="8991600" cy="1660070"/>
          </a:xfrm>
          <a:prstGeom prst="rect">
            <a:avLst/>
          </a:prstGeo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vert="horz" wrap="square" lIns="0" tIns="485775" rIns="0" bIns="0" rtlCol="0">
            <a:spAutoFit/>
          </a:bodyPr>
          <a:lstStyle/>
          <a:p>
            <a:pPr marR="26670" algn="ctr">
              <a:lnSpc>
                <a:spcPct val="100000"/>
              </a:lnSpc>
              <a:spcBef>
                <a:spcPts val="3825"/>
              </a:spcBef>
            </a:pPr>
            <a:r>
              <a:rPr lang="pt-BR" sz="3800" spc="165" dirty="0">
                <a:solidFill>
                  <a:srgbClr val="252525"/>
                </a:solidFill>
                <a:latin typeface="Gill Sans MT"/>
                <a:cs typeface="Gill Sans MT"/>
              </a:rPr>
              <a:t>1 - PERFIL DO CONSUMIDOR INADIMPLENTE</a:t>
            </a:r>
            <a:endParaRPr sz="3800" dirty="0">
              <a:latin typeface="Gill Sans MT"/>
              <a:cs typeface="Gill Sans M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734800" y="64038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59" h="365759">
                <a:moveTo>
                  <a:pt x="182879" y="0"/>
                </a:moveTo>
                <a:lnTo>
                  <a:pt x="134276" y="6532"/>
                </a:lnTo>
                <a:lnTo>
                  <a:pt x="90593" y="24968"/>
                </a:lnTo>
                <a:lnTo>
                  <a:pt x="53578" y="53563"/>
                </a:lnTo>
                <a:lnTo>
                  <a:pt x="24976" y="90576"/>
                </a:lnTo>
                <a:lnTo>
                  <a:pt x="6535" y="134262"/>
                </a:lnTo>
                <a:lnTo>
                  <a:pt x="0" y="182879"/>
                </a:lnTo>
                <a:lnTo>
                  <a:pt x="6535" y="231497"/>
                </a:lnTo>
                <a:lnTo>
                  <a:pt x="24976" y="275183"/>
                </a:lnTo>
                <a:lnTo>
                  <a:pt x="53578" y="312196"/>
                </a:lnTo>
                <a:lnTo>
                  <a:pt x="90593" y="340791"/>
                </a:lnTo>
                <a:lnTo>
                  <a:pt x="134276" y="359227"/>
                </a:lnTo>
                <a:lnTo>
                  <a:pt x="182879" y="365759"/>
                </a:lnTo>
                <a:lnTo>
                  <a:pt x="231483" y="359227"/>
                </a:lnTo>
                <a:lnTo>
                  <a:pt x="275166" y="340791"/>
                </a:lnTo>
                <a:lnTo>
                  <a:pt x="312181" y="312196"/>
                </a:lnTo>
                <a:lnTo>
                  <a:pt x="340783" y="275183"/>
                </a:lnTo>
                <a:lnTo>
                  <a:pt x="359224" y="231497"/>
                </a:lnTo>
                <a:lnTo>
                  <a:pt x="365759" y="182879"/>
                </a:lnTo>
                <a:lnTo>
                  <a:pt x="359224" y="134262"/>
                </a:lnTo>
                <a:lnTo>
                  <a:pt x="340783" y="90576"/>
                </a:lnTo>
                <a:lnTo>
                  <a:pt x="312181" y="53563"/>
                </a:lnTo>
                <a:lnTo>
                  <a:pt x="275166" y="24968"/>
                </a:lnTo>
                <a:lnTo>
                  <a:pt x="231483" y="6532"/>
                </a:lnTo>
                <a:lnTo>
                  <a:pt x="182879" y="0"/>
                </a:lnTo>
                <a:close/>
              </a:path>
            </a:pathLst>
          </a:custGeom>
          <a:solidFill>
            <a:srgbClr val="1D1D1D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845163" y="6496172"/>
            <a:ext cx="159385" cy="18859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z="1100" dirty="0">
                <a:solidFill>
                  <a:srgbClr val="FFFFFF"/>
                </a:solidFill>
                <a:latin typeface="Gill Sans MT"/>
                <a:cs typeface="Gill Sans MT"/>
              </a:rPr>
              <a:t>4</a:t>
            </a:fld>
            <a:endParaRPr sz="11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838200" y="841436"/>
            <a:ext cx="10257836" cy="2396034"/>
          </a:xfrm>
          <a:custGeom>
            <a:avLst/>
            <a:gdLst/>
            <a:ahLst/>
            <a:cxnLst/>
            <a:rect l="l" t="t" r="r" b="b"/>
            <a:pathLst>
              <a:path w="5607050" h="1588135">
                <a:moveTo>
                  <a:pt x="0" y="1588008"/>
                </a:moveTo>
                <a:lnTo>
                  <a:pt x="5606795" y="1588008"/>
                </a:lnTo>
                <a:lnTo>
                  <a:pt x="5606795" y="0"/>
                </a:lnTo>
                <a:lnTo>
                  <a:pt x="0" y="0"/>
                </a:lnTo>
                <a:lnTo>
                  <a:pt x="0" y="1588008"/>
                </a:lnTo>
                <a:close/>
              </a:path>
            </a:pathLst>
          </a:custGeom>
          <a:ln w="6096">
            <a:solidFill>
              <a:srgbClr val="9BAE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47571" y="1228651"/>
            <a:ext cx="8969260" cy="151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spcBef>
                <a:spcPts val="100"/>
              </a:spcBef>
              <a:buFont typeface="Gill Sans MT"/>
              <a:buChar char="•"/>
              <a:tabLst>
                <a:tab pos="185420" algn="l"/>
              </a:tabLst>
            </a:pPr>
            <a:r>
              <a:rPr lang="pt-BR" sz="2400" b="1" dirty="0"/>
              <a:t>19,4% </a:t>
            </a:r>
            <a:r>
              <a:rPr lang="pt-BR" sz="2400" dirty="0"/>
              <a:t>dos inadimplentes têm idade entre </a:t>
            </a:r>
            <a:r>
              <a:rPr lang="pt-BR" sz="2400" b="1" dirty="0"/>
              <a:t>41 e 50 anos</a:t>
            </a:r>
            <a:r>
              <a:rPr lang="pt-BR" sz="2400" dirty="0"/>
              <a:t>;</a:t>
            </a:r>
          </a:p>
          <a:p>
            <a:pPr marL="184785" indent="-172720">
              <a:spcBef>
                <a:spcPts val="100"/>
              </a:spcBef>
              <a:buFont typeface="Gill Sans MT"/>
              <a:buChar char="•"/>
              <a:tabLst>
                <a:tab pos="185420" algn="l"/>
              </a:tabLst>
            </a:pPr>
            <a:r>
              <a:rPr lang="pt-BR" sz="2400" b="1" dirty="0"/>
              <a:t>14,9% </a:t>
            </a:r>
            <a:r>
              <a:rPr lang="pt-BR" sz="2400" dirty="0"/>
              <a:t>dos inadimplentes têm idade entre </a:t>
            </a:r>
            <a:r>
              <a:rPr lang="pt-BR" sz="2400" b="1" dirty="0"/>
              <a:t>18 e 25 anos</a:t>
            </a:r>
          </a:p>
          <a:p>
            <a:pPr marL="184785" indent="-172720">
              <a:spcBef>
                <a:spcPts val="100"/>
              </a:spcBef>
              <a:buFont typeface="Gill Sans MT"/>
              <a:buChar char="•"/>
              <a:tabLst>
                <a:tab pos="185420" algn="l"/>
              </a:tabLst>
            </a:pPr>
            <a:r>
              <a:rPr lang="pt-BR" sz="2400" dirty="0"/>
              <a:t>As pessoas que ganham de 1 a 2 salários mínimos é a mais atingida </a:t>
            </a:r>
            <a:r>
              <a:rPr lang="pt-BR" sz="2400" b="1" dirty="0"/>
              <a:t>(39,1%)</a:t>
            </a:r>
            <a:r>
              <a:rPr lang="pt-BR" sz="2400" dirty="0"/>
              <a:t>;</a:t>
            </a: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7572" y="623670"/>
            <a:ext cx="8969260" cy="53035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26414" y="697767"/>
            <a:ext cx="907958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6580" algn="l">
              <a:lnSpc>
                <a:spcPct val="100000"/>
              </a:lnSpc>
              <a:spcBef>
                <a:spcPts val="100"/>
              </a:spcBef>
            </a:pPr>
            <a:r>
              <a:rPr lang="pt-BR" sz="2400" kern="1200" spc="-5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rPr>
              <a:t>Perfil do consumidor Inadimplente </a:t>
            </a:r>
            <a:endParaRPr sz="2400" kern="1200" spc="-5" dirty="0">
              <a:solidFill>
                <a:schemeClr val="bg1">
                  <a:lumMod val="9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1734800" y="64038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59" h="365759">
                <a:moveTo>
                  <a:pt x="182879" y="0"/>
                </a:moveTo>
                <a:lnTo>
                  <a:pt x="134276" y="6532"/>
                </a:lnTo>
                <a:lnTo>
                  <a:pt x="90593" y="24968"/>
                </a:lnTo>
                <a:lnTo>
                  <a:pt x="53578" y="53563"/>
                </a:lnTo>
                <a:lnTo>
                  <a:pt x="24976" y="90576"/>
                </a:lnTo>
                <a:lnTo>
                  <a:pt x="6535" y="134262"/>
                </a:lnTo>
                <a:lnTo>
                  <a:pt x="0" y="182879"/>
                </a:lnTo>
                <a:lnTo>
                  <a:pt x="6535" y="231497"/>
                </a:lnTo>
                <a:lnTo>
                  <a:pt x="24976" y="275183"/>
                </a:lnTo>
                <a:lnTo>
                  <a:pt x="53578" y="312196"/>
                </a:lnTo>
                <a:lnTo>
                  <a:pt x="90593" y="340791"/>
                </a:lnTo>
                <a:lnTo>
                  <a:pt x="134276" y="359227"/>
                </a:lnTo>
                <a:lnTo>
                  <a:pt x="182879" y="365759"/>
                </a:lnTo>
                <a:lnTo>
                  <a:pt x="231483" y="359227"/>
                </a:lnTo>
                <a:lnTo>
                  <a:pt x="275166" y="340791"/>
                </a:lnTo>
                <a:lnTo>
                  <a:pt x="312181" y="312196"/>
                </a:lnTo>
                <a:lnTo>
                  <a:pt x="340783" y="275183"/>
                </a:lnTo>
                <a:lnTo>
                  <a:pt x="359224" y="231497"/>
                </a:lnTo>
                <a:lnTo>
                  <a:pt x="365759" y="182879"/>
                </a:lnTo>
                <a:lnTo>
                  <a:pt x="359224" y="134262"/>
                </a:lnTo>
                <a:lnTo>
                  <a:pt x="340783" y="90576"/>
                </a:lnTo>
                <a:lnTo>
                  <a:pt x="312181" y="53563"/>
                </a:lnTo>
                <a:lnTo>
                  <a:pt x="275166" y="24968"/>
                </a:lnTo>
                <a:lnTo>
                  <a:pt x="231483" y="6532"/>
                </a:lnTo>
                <a:lnTo>
                  <a:pt x="182879" y="0"/>
                </a:lnTo>
                <a:close/>
              </a:path>
            </a:pathLst>
          </a:custGeom>
          <a:solidFill>
            <a:srgbClr val="1D1D1D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1845163" y="6496172"/>
            <a:ext cx="159385" cy="18859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z="1100" dirty="0">
                <a:solidFill>
                  <a:srgbClr val="FFFFFF"/>
                </a:solidFill>
                <a:latin typeface="Gill Sans MT"/>
                <a:cs typeface="Gill Sans MT"/>
              </a:rPr>
              <a:t>5</a:t>
            </a:fld>
            <a:endParaRPr sz="1100">
              <a:latin typeface="Gill Sans MT"/>
              <a:cs typeface="Gill Sans MT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6CF95B6-08D2-B446-1EC1-1E4953653663}"/>
              </a:ext>
            </a:extLst>
          </p:cNvPr>
          <p:cNvSpPr txBox="1"/>
          <p:nvPr/>
        </p:nvSpPr>
        <p:spPr>
          <a:xfrm>
            <a:off x="9448800" y="6444426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Fonte: Serasa</a:t>
            </a:r>
          </a:p>
        </p:txBody>
      </p:sp>
      <p:sp>
        <p:nvSpPr>
          <p:cNvPr id="20" name="object 4">
            <a:extLst>
              <a:ext uri="{FF2B5EF4-FFF2-40B4-BE49-F238E27FC236}">
                <a16:creationId xmlns:a16="http://schemas.microsoft.com/office/drawing/2014/main" id="{AE82E74A-9A8E-76B2-5F11-59DFC09085CE}"/>
              </a:ext>
            </a:extLst>
          </p:cNvPr>
          <p:cNvSpPr/>
          <p:nvPr/>
        </p:nvSpPr>
        <p:spPr>
          <a:xfrm>
            <a:off x="826414" y="4007533"/>
            <a:ext cx="10257836" cy="1631267"/>
          </a:xfrm>
          <a:custGeom>
            <a:avLst/>
            <a:gdLst/>
            <a:ahLst/>
            <a:cxnLst/>
            <a:rect l="l" t="t" r="r" b="b"/>
            <a:pathLst>
              <a:path w="5607050" h="1588135">
                <a:moveTo>
                  <a:pt x="0" y="1588008"/>
                </a:moveTo>
                <a:lnTo>
                  <a:pt x="5606795" y="1588008"/>
                </a:lnTo>
                <a:lnTo>
                  <a:pt x="5606795" y="0"/>
                </a:lnTo>
                <a:lnTo>
                  <a:pt x="0" y="0"/>
                </a:lnTo>
                <a:lnTo>
                  <a:pt x="0" y="1588008"/>
                </a:lnTo>
                <a:close/>
              </a:path>
            </a:pathLst>
          </a:custGeom>
          <a:ln w="6096">
            <a:solidFill>
              <a:srgbClr val="9BAEB5"/>
            </a:solidFill>
          </a:ln>
        </p:spPr>
        <p:txBody>
          <a:bodyPr wrap="square" lIns="0" tIns="0" rIns="0" bIns="0" rtlCol="0"/>
          <a:lstStyle/>
          <a:p>
            <a:pPr algn="just"/>
            <a:endParaRPr sz="2800"/>
          </a:p>
        </p:txBody>
      </p:sp>
      <p:sp>
        <p:nvSpPr>
          <p:cNvPr id="21" name="object 5">
            <a:extLst>
              <a:ext uri="{FF2B5EF4-FFF2-40B4-BE49-F238E27FC236}">
                <a16:creationId xmlns:a16="http://schemas.microsoft.com/office/drawing/2014/main" id="{51A507EE-CDB9-9531-2F20-289CBE47C8D8}"/>
              </a:ext>
            </a:extLst>
          </p:cNvPr>
          <p:cNvSpPr txBox="1"/>
          <p:nvPr/>
        </p:nvSpPr>
        <p:spPr>
          <a:xfrm>
            <a:off x="1359814" y="4963174"/>
            <a:ext cx="96774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 algn="just">
              <a:spcBef>
                <a:spcPts val="100"/>
              </a:spcBef>
              <a:buFont typeface="Gill Sans MT"/>
              <a:buChar char="•"/>
              <a:tabLst>
                <a:tab pos="185420" algn="l"/>
              </a:tabLst>
            </a:pPr>
            <a:r>
              <a:rPr lang="pt-BR" sz="2400" dirty="0"/>
              <a:t>Os </a:t>
            </a:r>
            <a:r>
              <a:rPr lang="pt-BR" sz="2400" b="1" dirty="0"/>
              <a:t>homens</a:t>
            </a:r>
            <a:r>
              <a:rPr lang="pt-BR" sz="2400" dirty="0"/>
              <a:t> são maioria, com </a:t>
            </a:r>
            <a:r>
              <a:rPr lang="pt-BR" sz="2400" b="1" dirty="0"/>
              <a:t>50,9%</a:t>
            </a:r>
            <a:r>
              <a:rPr lang="pt-BR" sz="2400" dirty="0"/>
              <a:t> dos inadimplentes;</a:t>
            </a:r>
          </a:p>
        </p:txBody>
      </p:sp>
      <p:pic>
        <p:nvPicPr>
          <p:cNvPr id="22" name="object 6">
            <a:extLst>
              <a:ext uri="{FF2B5EF4-FFF2-40B4-BE49-F238E27FC236}">
                <a16:creationId xmlns:a16="http://schemas.microsoft.com/office/drawing/2014/main" id="{8E246E62-FFBA-05D9-3224-5F752E39578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5785" y="4015021"/>
            <a:ext cx="8969261" cy="853048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5C8F720C-EAD0-CE1E-17A1-6B04DCB5557B}"/>
              </a:ext>
            </a:extLst>
          </p:cNvPr>
          <p:cNvSpPr txBox="1"/>
          <p:nvPr/>
        </p:nvSpPr>
        <p:spPr>
          <a:xfrm>
            <a:off x="1282457" y="4223124"/>
            <a:ext cx="86759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b="1" spc="-5" dirty="0">
                <a:solidFill>
                  <a:schemeClr val="bg1">
                    <a:lumMod val="95000"/>
                  </a:schemeClr>
                </a:solidFill>
              </a:rPr>
              <a:t>Quem é pior pagador, Homem ou Mulher?</a:t>
            </a:r>
            <a:endParaRPr lang="pt-BR" sz="24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838200" y="1752600"/>
            <a:ext cx="10134600" cy="3733800"/>
          </a:xfrm>
          <a:custGeom>
            <a:avLst/>
            <a:gdLst/>
            <a:ahLst/>
            <a:cxnLst/>
            <a:rect l="l" t="t" r="r" b="b"/>
            <a:pathLst>
              <a:path w="5607050" h="1588135">
                <a:moveTo>
                  <a:pt x="0" y="1588008"/>
                </a:moveTo>
                <a:lnTo>
                  <a:pt x="5606795" y="1588008"/>
                </a:lnTo>
                <a:lnTo>
                  <a:pt x="5606795" y="0"/>
                </a:lnTo>
                <a:lnTo>
                  <a:pt x="0" y="0"/>
                </a:lnTo>
                <a:lnTo>
                  <a:pt x="0" y="1588008"/>
                </a:lnTo>
                <a:close/>
              </a:path>
            </a:pathLst>
          </a:custGeom>
          <a:ln w="6096">
            <a:solidFill>
              <a:srgbClr val="9BAEB5"/>
            </a:solidFill>
          </a:ln>
        </p:spPr>
        <p:txBody>
          <a:bodyPr wrap="square" lIns="0" tIns="0" rIns="0" bIns="0" rtlCol="0"/>
          <a:lstStyle/>
          <a:p>
            <a:pPr algn="just"/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2094591" y="2072082"/>
            <a:ext cx="8422066" cy="30726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>
              <a:spcBef>
                <a:spcPts val="100"/>
              </a:spcBef>
              <a:tabLst>
                <a:tab pos="185420" algn="l"/>
              </a:tabLst>
            </a:pPr>
            <a:endParaRPr lang="pt-BR" dirty="0"/>
          </a:p>
          <a:p>
            <a:pPr marL="184785" indent="-172720" algn="just">
              <a:spcBef>
                <a:spcPts val="100"/>
              </a:spcBef>
              <a:buFont typeface="Gill Sans MT"/>
              <a:buChar char="•"/>
              <a:tabLst>
                <a:tab pos="185420" algn="l"/>
              </a:tabLst>
            </a:pPr>
            <a:r>
              <a:rPr lang="pt-BR" sz="2000" dirty="0"/>
              <a:t>De acordo com uma </a:t>
            </a:r>
            <a:r>
              <a:rPr lang="pt-BR" sz="2000" b="1" dirty="0"/>
              <a:t>pesquisa</a:t>
            </a:r>
            <a:r>
              <a:rPr lang="pt-BR" sz="2000" dirty="0"/>
              <a:t> realizada em todas as capitais pelo Serviço de Proteção ao Crédito (</a:t>
            </a:r>
            <a:r>
              <a:rPr lang="pt-BR" sz="2000" b="1" dirty="0"/>
              <a:t>SPC Brasil</a:t>
            </a:r>
            <a:r>
              <a:rPr lang="pt-BR" sz="2000" dirty="0"/>
              <a:t>) e pela Confederação Nacional de Dirigentes Lojistas (</a:t>
            </a:r>
            <a:r>
              <a:rPr lang="pt-BR" sz="2000" b="1" dirty="0"/>
              <a:t>CNDL</a:t>
            </a:r>
            <a:r>
              <a:rPr lang="pt-BR" sz="2000" dirty="0"/>
              <a:t>), </a:t>
            </a:r>
            <a:r>
              <a:rPr lang="pt-BR" sz="2000" b="1" dirty="0"/>
              <a:t>45,8%</a:t>
            </a:r>
            <a:r>
              <a:rPr lang="pt-BR" sz="2000" dirty="0"/>
              <a:t> dos entrevistados não realizam um controle sistemático do seu orçamento, sendo que </a:t>
            </a:r>
            <a:r>
              <a:rPr lang="pt-BR" sz="2000" b="1" dirty="0"/>
              <a:t>29,3%</a:t>
            </a:r>
            <a:r>
              <a:rPr lang="pt-BR" sz="2000" dirty="0"/>
              <a:t> o fazem apenas ‘de cabeça’- ou seja, recorrem a um método pouco confiável para organizar suas finanças. Entre os entrevistados que utilizam algum método organizado para </a:t>
            </a:r>
            <a:r>
              <a:rPr lang="pt-BR" sz="2000" b="1" dirty="0"/>
              <a:t>gerenciar seus recursos financeiros (53,9%)</a:t>
            </a:r>
            <a:r>
              <a:rPr lang="pt-BR" sz="2000" dirty="0"/>
              <a:t>, o mecanismo mais comum é o </a:t>
            </a:r>
            <a:r>
              <a:rPr lang="pt-BR" sz="2000" b="1" dirty="0"/>
              <a:t>caderno de anotações</a:t>
            </a:r>
            <a:r>
              <a:rPr lang="pt-BR" sz="2000" dirty="0"/>
              <a:t>, mencionado por 29,8% da amostra, seguido pela </a:t>
            </a:r>
            <a:r>
              <a:rPr lang="pt-BR" sz="2000" b="1" dirty="0"/>
              <a:t>planilha </a:t>
            </a:r>
            <a:r>
              <a:rPr lang="pt-BR" sz="2000" dirty="0"/>
              <a:t>(21,0%) e </a:t>
            </a:r>
            <a:r>
              <a:rPr lang="pt-BR" sz="2000" b="1" dirty="0"/>
              <a:t>pelos aplicativos digitais </a:t>
            </a:r>
            <a:r>
              <a:rPr lang="pt-BR" sz="2000" dirty="0"/>
              <a:t>(3,1%).</a:t>
            </a:r>
            <a:endParaRPr sz="2000" dirty="0">
              <a:latin typeface="Gill Sans MT"/>
              <a:cs typeface="Gill Sans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2200" y="1487425"/>
            <a:ext cx="7298146" cy="53035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005081" y="1577798"/>
            <a:ext cx="7486962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6580">
              <a:lnSpc>
                <a:spcPct val="100000"/>
              </a:lnSpc>
              <a:spcBef>
                <a:spcPts val="100"/>
              </a:spcBef>
            </a:pPr>
            <a:r>
              <a:rPr lang="pt-BR" sz="2400" spc="-5" dirty="0"/>
              <a:t>Principais motivos</a:t>
            </a:r>
            <a:endParaRPr sz="2800" spc="-5" dirty="0"/>
          </a:p>
        </p:txBody>
      </p:sp>
      <p:sp>
        <p:nvSpPr>
          <p:cNvPr id="12" name="object 12"/>
          <p:cNvSpPr/>
          <p:nvPr/>
        </p:nvSpPr>
        <p:spPr>
          <a:xfrm>
            <a:off x="11734800" y="64038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59" h="365759">
                <a:moveTo>
                  <a:pt x="182879" y="0"/>
                </a:moveTo>
                <a:lnTo>
                  <a:pt x="134276" y="6532"/>
                </a:lnTo>
                <a:lnTo>
                  <a:pt x="90593" y="24968"/>
                </a:lnTo>
                <a:lnTo>
                  <a:pt x="53578" y="53563"/>
                </a:lnTo>
                <a:lnTo>
                  <a:pt x="24976" y="90576"/>
                </a:lnTo>
                <a:lnTo>
                  <a:pt x="6535" y="134262"/>
                </a:lnTo>
                <a:lnTo>
                  <a:pt x="0" y="182879"/>
                </a:lnTo>
                <a:lnTo>
                  <a:pt x="6535" y="231497"/>
                </a:lnTo>
                <a:lnTo>
                  <a:pt x="24976" y="275183"/>
                </a:lnTo>
                <a:lnTo>
                  <a:pt x="53578" y="312196"/>
                </a:lnTo>
                <a:lnTo>
                  <a:pt x="90593" y="340791"/>
                </a:lnTo>
                <a:lnTo>
                  <a:pt x="134276" y="359227"/>
                </a:lnTo>
                <a:lnTo>
                  <a:pt x="182879" y="365759"/>
                </a:lnTo>
                <a:lnTo>
                  <a:pt x="231483" y="359227"/>
                </a:lnTo>
                <a:lnTo>
                  <a:pt x="275166" y="340791"/>
                </a:lnTo>
                <a:lnTo>
                  <a:pt x="312181" y="312196"/>
                </a:lnTo>
                <a:lnTo>
                  <a:pt x="340783" y="275183"/>
                </a:lnTo>
                <a:lnTo>
                  <a:pt x="359224" y="231497"/>
                </a:lnTo>
                <a:lnTo>
                  <a:pt x="365759" y="182879"/>
                </a:lnTo>
                <a:lnTo>
                  <a:pt x="359224" y="134262"/>
                </a:lnTo>
                <a:lnTo>
                  <a:pt x="340783" y="90576"/>
                </a:lnTo>
                <a:lnTo>
                  <a:pt x="312181" y="53563"/>
                </a:lnTo>
                <a:lnTo>
                  <a:pt x="275166" y="24968"/>
                </a:lnTo>
                <a:lnTo>
                  <a:pt x="231483" y="6532"/>
                </a:lnTo>
                <a:lnTo>
                  <a:pt x="182879" y="0"/>
                </a:lnTo>
                <a:close/>
              </a:path>
            </a:pathLst>
          </a:custGeom>
          <a:solidFill>
            <a:srgbClr val="1D1D1D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1845163" y="6496172"/>
            <a:ext cx="159385" cy="18859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z="1100" dirty="0">
                <a:solidFill>
                  <a:srgbClr val="FFFFFF"/>
                </a:solidFill>
                <a:latin typeface="Gill Sans MT"/>
                <a:cs typeface="Gill Sans MT"/>
              </a:rPr>
              <a:t>6</a:t>
            </a:fld>
            <a:endParaRPr sz="1100">
              <a:latin typeface="Gill Sans MT"/>
              <a:cs typeface="Gill Sans MT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6CF95B6-08D2-B446-1EC1-1E4953653663}"/>
              </a:ext>
            </a:extLst>
          </p:cNvPr>
          <p:cNvSpPr txBox="1"/>
          <p:nvPr/>
        </p:nvSpPr>
        <p:spPr>
          <a:xfrm>
            <a:off x="9660346" y="6484663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Fonte: Serasa</a:t>
            </a:r>
          </a:p>
        </p:txBody>
      </p:sp>
      <p:pic>
        <p:nvPicPr>
          <p:cNvPr id="15" name="object 6">
            <a:extLst>
              <a:ext uri="{FF2B5EF4-FFF2-40B4-BE49-F238E27FC236}">
                <a16:creationId xmlns:a16="http://schemas.microsoft.com/office/drawing/2014/main" id="{0E3AEE0F-0345-049C-2909-C68D0A55FBD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332232"/>
            <a:ext cx="10134600" cy="530351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50A3EE9D-8289-4A6F-0E8B-E52D0641DA27}"/>
              </a:ext>
            </a:extLst>
          </p:cNvPr>
          <p:cNvSpPr txBox="1"/>
          <p:nvPr/>
        </p:nvSpPr>
        <p:spPr>
          <a:xfrm>
            <a:off x="1524000" y="363234"/>
            <a:ext cx="8305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6854">
              <a:lnSpc>
                <a:spcPct val="100000"/>
              </a:lnSpc>
              <a:spcBef>
                <a:spcPts val="2125"/>
              </a:spcBef>
              <a:tabLst>
                <a:tab pos="1384935" algn="l"/>
                <a:tab pos="1652905" algn="l"/>
              </a:tabLst>
            </a:pPr>
            <a:r>
              <a:rPr lang="pt-BR" sz="2400" b="1" dirty="0"/>
              <a:t>46% </a:t>
            </a:r>
            <a:r>
              <a:rPr lang="pt-BR" sz="2400" dirty="0"/>
              <a:t>dos brasileiros não controlam seu orçamento</a:t>
            </a:r>
            <a:endParaRPr lang="pt-BR" sz="2400" dirty="0">
              <a:latin typeface="Gill Sans MT"/>
              <a:cs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3564265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654550" cy="6858000"/>
          </a:xfrm>
          <a:custGeom>
            <a:avLst/>
            <a:gdLst/>
            <a:ahLst/>
            <a:cxnLst/>
            <a:rect l="l" t="t" r="r" b="b"/>
            <a:pathLst>
              <a:path w="4654550" h="6858000">
                <a:moveTo>
                  <a:pt x="4654296" y="0"/>
                </a:moveTo>
                <a:lnTo>
                  <a:pt x="0" y="0"/>
                </a:lnTo>
                <a:lnTo>
                  <a:pt x="0" y="6858000"/>
                </a:lnTo>
                <a:lnTo>
                  <a:pt x="4654296" y="6858000"/>
                </a:lnTo>
                <a:lnTo>
                  <a:pt x="4654296" y="0"/>
                </a:lnTo>
                <a:close/>
              </a:path>
            </a:pathLst>
          </a:custGeom>
          <a:solidFill>
            <a:srgbClr val="4952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46075" y="2646414"/>
            <a:ext cx="3962400" cy="1565172"/>
          </a:xfrm>
          <a:prstGeom prst="rect">
            <a:avLst/>
          </a:prstGeom>
          <a:solidFill>
            <a:srgbClr val="495255"/>
          </a:solidFill>
          <a:ln w="9144">
            <a:solidFill>
              <a:srgbClr val="FFFFFF"/>
            </a:solidFill>
          </a:ln>
        </p:spPr>
        <p:txBody>
          <a:bodyPr vert="horz" wrap="square" lIns="0" tIns="269875" rIns="0" bIns="0" rtlCol="0">
            <a:spAutoFit/>
          </a:bodyPr>
          <a:lstStyle/>
          <a:p>
            <a:pPr marL="236854">
              <a:lnSpc>
                <a:spcPct val="100000"/>
              </a:lnSpc>
              <a:spcBef>
                <a:spcPts val="2125"/>
              </a:spcBef>
              <a:tabLst>
                <a:tab pos="1384935" algn="l"/>
                <a:tab pos="1652905" algn="l"/>
              </a:tabLst>
            </a:pPr>
            <a:r>
              <a:rPr lang="pt-BR" sz="2800" b="1" spc="145" dirty="0">
                <a:solidFill>
                  <a:srgbClr val="FFFFFF"/>
                </a:solidFill>
                <a:latin typeface="Gill Sans MT"/>
                <a:cs typeface="Gill Sans MT"/>
              </a:rPr>
              <a:t>Faça o que eu digo, mas não faça o que eu faço!</a:t>
            </a:r>
            <a:endParaRPr sz="2800" dirty="0">
              <a:latin typeface="Gill Sans MT"/>
              <a:cs typeface="Gill Sans M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620510" y="1395983"/>
            <a:ext cx="5657089" cy="5054111"/>
          </a:xfrm>
          <a:custGeom>
            <a:avLst/>
            <a:gdLst/>
            <a:ahLst/>
            <a:cxnLst/>
            <a:rect l="l" t="t" r="r" b="b"/>
            <a:pathLst>
              <a:path w="5607050" h="1588135">
                <a:moveTo>
                  <a:pt x="0" y="1588008"/>
                </a:moveTo>
                <a:lnTo>
                  <a:pt x="5606795" y="1588008"/>
                </a:lnTo>
                <a:lnTo>
                  <a:pt x="5606795" y="0"/>
                </a:lnTo>
                <a:lnTo>
                  <a:pt x="0" y="0"/>
                </a:lnTo>
                <a:lnTo>
                  <a:pt x="0" y="1588008"/>
                </a:lnTo>
                <a:close/>
              </a:path>
            </a:pathLst>
          </a:custGeom>
          <a:ln w="6096">
            <a:solidFill>
              <a:srgbClr val="9BAEB5"/>
            </a:solidFill>
          </a:ln>
        </p:spPr>
        <p:txBody>
          <a:bodyPr wrap="square" lIns="0" tIns="0" rIns="0" bIns="0" rtlCol="0"/>
          <a:lstStyle/>
          <a:p>
            <a:pPr algn="just"/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6043040" y="1715465"/>
            <a:ext cx="4701160" cy="44576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spcBef>
                <a:spcPts val="100"/>
              </a:spcBef>
              <a:buFont typeface="Gill Sans MT"/>
              <a:buChar char="•"/>
              <a:tabLst>
                <a:tab pos="185420" algn="l"/>
              </a:tabLst>
            </a:pPr>
            <a:r>
              <a:rPr lang="pt-BR" b="1" dirty="0"/>
              <a:t>Consumidor anota despesas básicas, mas falha com os gastos extras.</a:t>
            </a:r>
          </a:p>
          <a:p>
            <a:pPr marL="641985" lvl="1" indent="-172720" algn="just">
              <a:spcBef>
                <a:spcPts val="100"/>
              </a:spcBef>
              <a:buFont typeface="Gill Sans MT"/>
              <a:buChar char="•"/>
              <a:tabLst>
                <a:tab pos="185420" algn="l"/>
              </a:tabLst>
            </a:pPr>
            <a:r>
              <a:rPr lang="pt-BR" dirty="0"/>
              <a:t>O </a:t>
            </a:r>
            <a:r>
              <a:rPr lang="pt-BR" b="1" dirty="0"/>
              <a:t>controle dos gastos extras</a:t>
            </a:r>
            <a:r>
              <a:rPr lang="pt-BR" dirty="0"/>
              <a:t> e de itens que </a:t>
            </a:r>
            <a:r>
              <a:rPr lang="pt-BR" b="1" dirty="0"/>
              <a:t>não são considerados de primeira necessidade </a:t>
            </a:r>
            <a:r>
              <a:rPr lang="pt-BR" dirty="0"/>
              <a:t>acaba ficando para o segundo plano em detrimento dos gastos fundamentais</a:t>
            </a:r>
            <a:r>
              <a:rPr lang="pt-BR" b="1" dirty="0"/>
              <a:t>. Despesas com supermercado e contas de água e luz (93,5%) e também os rendimentos (90,1%) são anotados ao menos uma vez por mês </a:t>
            </a:r>
            <a:r>
              <a:rPr lang="pt-BR" dirty="0"/>
              <a:t>pela maioria absoluta dos entrevistados. </a:t>
            </a:r>
          </a:p>
          <a:p>
            <a:pPr marL="641985" lvl="1" indent="-172720" algn="just">
              <a:spcBef>
                <a:spcPts val="100"/>
              </a:spcBef>
              <a:buFont typeface="Gill Sans MT"/>
              <a:buChar char="•"/>
              <a:tabLst>
                <a:tab pos="185420" algn="l"/>
              </a:tabLst>
            </a:pPr>
            <a:r>
              <a:rPr lang="pt-BR" dirty="0"/>
              <a:t>No entanto, </a:t>
            </a:r>
            <a:r>
              <a:rPr lang="pt-BR" b="1" dirty="0"/>
              <a:t>apenas 39,5% dos consumidores anotam semanalmente os gastos com lazer, alimentação fora de casa, serviços de estética, salão de beleza, roupas, sapatos e acessórios</a:t>
            </a:r>
            <a:r>
              <a:rPr lang="pt-BR" dirty="0"/>
              <a:t>, por exemplo. </a:t>
            </a:r>
            <a:endParaRPr dirty="0">
              <a:latin typeface="Gill Sans MT"/>
              <a:cs typeface="Gill Sans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99403" y="1130808"/>
            <a:ext cx="3925824" cy="53035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498211" y="1221181"/>
            <a:ext cx="4179189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6580">
              <a:lnSpc>
                <a:spcPct val="100000"/>
              </a:lnSpc>
              <a:spcBef>
                <a:spcPts val="100"/>
              </a:spcBef>
            </a:pPr>
            <a:r>
              <a:rPr lang="pt-BR" sz="1600" spc="-5" dirty="0"/>
              <a:t>Principais motivos</a:t>
            </a:r>
            <a:endParaRPr spc="-5" dirty="0"/>
          </a:p>
        </p:txBody>
      </p:sp>
      <p:sp>
        <p:nvSpPr>
          <p:cNvPr id="12" name="object 12"/>
          <p:cNvSpPr/>
          <p:nvPr/>
        </p:nvSpPr>
        <p:spPr>
          <a:xfrm>
            <a:off x="11734800" y="64038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59" h="365759">
                <a:moveTo>
                  <a:pt x="182879" y="0"/>
                </a:moveTo>
                <a:lnTo>
                  <a:pt x="134276" y="6532"/>
                </a:lnTo>
                <a:lnTo>
                  <a:pt x="90593" y="24968"/>
                </a:lnTo>
                <a:lnTo>
                  <a:pt x="53578" y="53563"/>
                </a:lnTo>
                <a:lnTo>
                  <a:pt x="24976" y="90576"/>
                </a:lnTo>
                <a:lnTo>
                  <a:pt x="6535" y="134262"/>
                </a:lnTo>
                <a:lnTo>
                  <a:pt x="0" y="182879"/>
                </a:lnTo>
                <a:lnTo>
                  <a:pt x="6535" y="231497"/>
                </a:lnTo>
                <a:lnTo>
                  <a:pt x="24976" y="275183"/>
                </a:lnTo>
                <a:lnTo>
                  <a:pt x="53578" y="312196"/>
                </a:lnTo>
                <a:lnTo>
                  <a:pt x="90593" y="340791"/>
                </a:lnTo>
                <a:lnTo>
                  <a:pt x="134276" y="359227"/>
                </a:lnTo>
                <a:lnTo>
                  <a:pt x="182879" y="365759"/>
                </a:lnTo>
                <a:lnTo>
                  <a:pt x="231483" y="359227"/>
                </a:lnTo>
                <a:lnTo>
                  <a:pt x="275166" y="340791"/>
                </a:lnTo>
                <a:lnTo>
                  <a:pt x="312181" y="312196"/>
                </a:lnTo>
                <a:lnTo>
                  <a:pt x="340783" y="275183"/>
                </a:lnTo>
                <a:lnTo>
                  <a:pt x="359224" y="231497"/>
                </a:lnTo>
                <a:lnTo>
                  <a:pt x="365759" y="182879"/>
                </a:lnTo>
                <a:lnTo>
                  <a:pt x="359224" y="134262"/>
                </a:lnTo>
                <a:lnTo>
                  <a:pt x="340783" y="90576"/>
                </a:lnTo>
                <a:lnTo>
                  <a:pt x="312181" y="53563"/>
                </a:lnTo>
                <a:lnTo>
                  <a:pt x="275166" y="24968"/>
                </a:lnTo>
                <a:lnTo>
                  <a:pt x="231483" y="6532"/>
                </a:lnTo>
                <a:lnTo>
                  <a:pt x="182879" y="0"/>
                </a:lnTo>
                <a:close/>
              </a:path>
            </a:pathLst>
          </a:custGeom>
          <a:solidFill>
            <a:srgbClr val="1D1D1D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1845163" y="6496172"/>
            <a:ext cx="159385" cy="18859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z="1100" dirty="0">
                <a:solidFill>
                  <a:srgbClr val="FFFFFF"/>
                </a:solidFill>
                <a:latin typeface="Gill Sans MT"/>
                <a:cs typeface="Gill Sans MT"/>
              </a:rPr>
              <a:t>7</a:t>
            </a:fld>
            <a:endParaRPr sz="1100">
              <a:latin typeface="Gill Sans MT"/>
              <a:cs typeface="Gill Sans MT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6CF95B6-08D2-B446-1EC1-1E4953653663}"/>
              </a:ext>
            </a:extLst>
          </p:cNvPr>
          <p:cNvSpPr txBox="1"/>
          <p:nvPr/>
        </p:nvSpPr>
        <p:spPr>
          <a:xfrm>
            <a:off x="9982200" y="6487451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Fonte: Serasa</a:t>
            </a:r>
          </a:p>
        </p:txBody>
      </p:sp>
    </p:spTree>
    <p:extLst>
      <p:ext uri="{BB962C8B-B14F-4D97-AF65-F5344CB8AC3E}">
        <p14:creationId xmlns:p14="http://schemas.microsoft.com/office/powerpoint/2010/main" val="2483941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tângulo 29">
            <a:extLst>
              <a:ext uri="{FF2B5EF4-FFF2-40B4-BE49-F238E27FC236}">
                <a16:creationId xmlns:a16="http://schemas.microsoft.com/office/drawing/2014/main" id="{9A4C4589-9DB7-E805-965D-E4C3F846DA1B}"/>
              </a:ext>
            </a:extLst>
          </p:cNvPr>
          <p:cNvSpPr/>
          <p:nvPr/>
        </p:nvSpPr>
        <p:spPr>
          <a:xfrm>
            <a:off x="1295400" y="1671946"/>
            <a:ext cx="8763000" cy="703398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858985" y="1832567"/>
            <a:ext cx="363582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6580">
              <a:lnSpc>
                <a:spcPct val="100000"/>
              </a:lnSpc>
              <a:spcBef>
                <a:spcPts val="100"/>
              </a:spcBef>
            </a:pPr>
            <a:r>
              <a:rPr lang="pt-BR" sz="2400" spc="-5" dirty="0"/>
              <a:t>Principais Motivos</a:t>
            </a:r>
            <a:endParaRPr sz="2800" spc="-5" dirty="0"/>
          </a:p>
        </p:txBody>
      </p:sp>
      <p:sp>
        <p:nvSpPr>
          <p:cNvPr id="12" name="object 12"/>
          <p:cNvSpPr/>
          <p:nvPr/>
        </p:nvSpPr>
        <p:spPr>
          <a:xfrm>
            <a:off x="11734800" y="64038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59" h="365759">
                <a:moveTo>
                  <a:pt x="182879" y="0"/>
                </a:moveTo>
                <a:lnTo>
                  <a:pt x="134276" y="6532"/>
                </a:lnTo>
                <a:lnTo>
                  <a:pt x="90593" y="24968"/>
                </a:lnTo>
                <a:lnTo>
                  <a:pt x="53578" y="53563"/>
                </a:lnTo>
                <a:lnTo>
                  <a:pt x="24976" y="90576"/>
                </a:lnTo>
                <a:lnTo>
                  <a:pt x="6535" y="134262"/>
                </a:lnTo>
                <a:lnTo>
                  <a:pt x="0" y="182879"/>
                </a:lnTo>
                <a:lnTo>
                  <a:pt x="6535" y="231497"/>
                </a:lnTo>
                <a:lnTo>
                  <a:pt x="24976" y="275183"/>
                </a:lnTo>
                <a:lnTo>
                  <a:pt x="53578" y="312196"/>
                </a:lnTo>
                <a:lnTo>
                  <a:pt x="90593" y="340791"/>
                </a:lnTo>
                <a:lnTo>
                  <a:pt x="134276" y="359227"/>
                </a:lnTo>
                <a:lnTo>
                  <a:pt x="182879" y="365759"/>
                </a:lnTo>
                <a:lnTo>
                  <a:pt x="231483" y="359227"/>
                </a:lnTo>
                <a:lnTo>
                  <a:pt x="275166" y="340791"/>
                </a:lnTo>
                <a:lnTo>
                  <a:pt x="312181" y="312196"/>
                </a:lnTo>
                <a:lnTo>
                  <a:pt x="340783" y="275183"/>
                </a:lnTo>
                <a:lnTo>
                  <a:pt x="359224" y="231497"/>
                </a:lnTo>
                <a:lnTo>
                  <a:pt x="365759" y="182879"/>
                </a:lnTo>
                <a:lnTo>
                  <a:pt x="359224" y="134262"/>
                </a:lnTo>
                <a:lnTo>
                  <a:pt x="340783" y="90576"/>
                </a:lnTo>
                <a:lnTo>
                  <a:pt x="312181" y="53563"/>
                </a:lnTo>
                <a:lnTo>
                  <a:pt x="275166" y="24968"/>
                </a:lnTo>
                <a:lnTo>
                  <a:pt x="231483" y="6532"/>
                </a:lnTo>
                <a:lnTo>
                  <a:pt x="182879" y="0"/>
                </a:lnTo>
                <a:close/>
              </a:path>
            </a:pathLst>
          </a:custGeom>
          <a:solidFill>
            <a:srgbClr val="1D1D1D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1845163" y="6496172"/>
            <a:ext cx="159385" cy="18859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z="1100" dirty="0">
                <a:solidFill>
                  <a:srgbClr val="FFFFFF"/>
                </a:solidFill>
                <a:latin typeface="Gill Sans MT"/>
                <a:cs typeface="Gill Sans MT"/>
              </a:rPr>
              <a:t>8</a:t>
            </a:fld>
            <a:endParaRPr sz="1100">
              <a:latin typeface="Gill Sans MT"/>
              <a:cs typeface="Gill Sans MT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6CF95B6-08D2-B446-1EC1-1E4953653663}"/>
              </a:ext>
            </a:extLst>
          </p:cNvPr>
          <p:cNvSpPr txBox="1"/>
          <p:nvPr/>
        </p:nvSpPr>
        <p:spPr>
          <a:xfrm>
            <a:off x="8610600" y="6488668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Fonte: Serasa</a:t>
            </a:r>
          </a:p>
        </p:txBody>
      </p:sp>
      <p:graphicFrame>
        <p:nvGraphicFramePr>
          <p:cNvPr id="29" name="Tabela 29">
            <a:extLst>
              <a:ext uri="{FF2B5EF4-FFF2-40B4-BE49-F238E27FC236}">
                <a16:creationId xmlns:a16="http://schemas.microsoft.com/office/drawing/2014/main" id="{632B5586-C3B1-8246-354B-CD513E941F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2013032"/>
              </p:ext>
            </p:extLst>
          </p:nvPr>
        </p:nvGraphicFramePr>
        <p:xfrm>
          <a:off x="1295400" y="2514600"/>
          <a:ext cx="8763000" cy="38670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1500">
                  <a:extLst>
                    <a:ext uri="{9D8B030D-6E8A-4147-A177-3AD203B41FA5}">
                      <a16:colId xmlns:a16="http://schemas.microsoft.com/office/drawing/2014/main" val="702887982"/>
                    </a:ext>
                  </a:extLst>
                </a:gridCol>
                <a:gridCol w="4381500">
                  <a:extLst>
                    <a:ext uri="{9D8B030D-6E8A-4147-A177-3AD203B41FA5}">
                      <a16:colId xmlns:a16="http://schemas.microsoft.com/office/drawing/2014/main" val="151844186"/>
                    </a:ext>
                  </a:extLst>
                </a:gridCol>
              </a:tblGrid>
              <a:tr h="104515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b="0" dirty="0">
                          <a:solidFill>
                            <a:schemeClr val="tx1"/>
                          </a:solidFill>
                        </a:rPr>
                        <a:t>Pesquisar preços antes de adquirir um produto </a:t>
                      </a:r>
                      <a:r>
                        <a:rPr lang="pt-BR" b="1" dirty="0">
                          <a:solidFill>
                            <a:schemeClr val="tx1"/>
                          </a:solidFill>
                        </a:rPr>
                        <a:t>(86,5%)</a:t>
                      </a:r>
                    </a:p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0" dirty="0">
                          <a:solidFill>
                            <a:schemeClr val="tx1"/>
                          </a:solidFill>
                        </a:rPr>
                        <a:t>Apenas </a:t>
                      </a:r>
                      <a:r>
                        <a:rPr lang="pt-BR" b="1" dirty="0">
                          <a:solidFill>
                            <a:schemeClr val="tx1"/>
                          </a:solidFill>
                        </a:rPr>
                        <a:t>51,1% </a:t>
                      </a:r>
                      <a:r>
                        <a:rPr lang="pt-BR" b="0" dirty="0">
                          <a:solidFill>
                            <a:schemeClr val="tx1"/>
                          </a:solidFill>
                        </a:rPr>
                        <a:t>dos brasileiros fazem pesquisa de preço antes de concretizar uma compra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436"/>
                  </a:ext>
                </a:extLst>
              </a:tr>
              <a:tr h="731610">
                <a:tc>
                  <a:txBody>
                    <a:bodyPr/>
                    <a:lstStyle/>
                    <a:p>
                      <a:r>
                        <a:rPr lang="pt-BR" dirty="0"/>
                        <a:t>pechinchar </a:t>
                      </a:r>
                      <a:r>
                        <a:rPr lang="pt-BR" b="1" dirty="0"/>
                        <a:t>(74,4%)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/>
                        <a:t>34,7% </a:t>
                      </a:r>
                      <a:r>
                        <a:rPr lang="pt-BR" dirty="0"/>
                        <a:t>dos consumidores não têm o costume de pechinchar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370377"/>
                  </a:ext>
                </a:extLst>
              </a:tr>
              <a:tr h="1045156">
                <a:tc>
                  <a:txBody>
                    <a:bodyPr/>
                    <a:lstStyle/>
                    <a:p>
                      <a:r>
                        <a:rPr lang="pt-BR" dirty="0"/>
                        <a:t>mudar o local de compra por outro com preços melhores </a:t>
                      </a:r>
                      <a:r>
                        <a:rPr lang="pt-BR" b="1" dirty="0"/>
                        <a:t>(69,5%)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apenas </a:t>
                      </a:r>
                      <a:r>
                        <a:rPr lang="pt-BR" b="1" dirty="0"/>
                        <a:t>24,0% </a:t>
                      </a:r>
                      <a:r>
                        <a:rPr lang="pt-BR" dirty="0"/>
                        <a:t>têm o hábito de mudar o local de compra por outro com preços mais baratos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384688"/>
                  </a:ext>
                </a:extLst>
              </a:tr>
              <a:tr h="104515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juntar dinheiro para comprar algo à vista </a:t>
                      </a:r>
                      <a:r>
                        <a:rPr lang="pt-BR" b="1" dirty="0"/>
                        <a:t>(77,0%)</a:t>
                      </a:r>
                    </a:p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apenas dois em cada dez </a:t>
                      </a:r>
                      <a:r>
                        <a:rPr lang="pt-BR" b="1" dirty="0"/>
                        <a:t>(20,4%) </a:t>
                      </a:r>
                      <a:r>
                        <a:rPr lang="pt-BR" dirty="0"/>
                        <a:t>possuem o costume de juntar dinheiro para comprar a vista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031122"/>
                  </a:ext>
                </a:extLst>
              </a:tr>
            </a:tbl>
          </a:graphicData>
        </a:graphic>
      </p:graphicFrame>
      <p:sp>
        <p:nvSpPr>
          <p:cNvPr id="31" name="Retângulo 30">
            <a:extLst>
              <a:ext uri="{FF2B5EF4-FFF2-40B4-BE49-F238E27FC236}">
                <a16:creationId xmlns:a16="http://schemas.microsoft.com/office/drawing/2014/main" id="{1ED25AF2-BB55-3961-D4A0-49D8E0F4D443}"/>
              </a:ext>
            </a:extLst>
          </p:cNvPr>
          <p:cNvSpPr/>
          <p:nvPr/>
        </p:nvSpPr>
        <p:spPr>
          <a:xfrm>
            <a:off x="1295400" y="533400"/>
            <a:ext cx="8763000" cy="91445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spc="145" dirty="0">
                <a:solidFill>
                  <a:srgbClr val="FFFFFF"/>
                </a:solidFill>
                <a:latin typeface="Gill Sans MT"/>
                <a:cs typeface="Gill Sans MT"/>
              </a:rPr>
              <a:t>Faça o que eu digo, mas não faça o que eu faço!</a:t>
            </a:r>
            <a:endParaRPr lang="pt-BR" sz="2400" dirty="0">
              <a:latin typeface="Gill Sans MT"/>
              <a:cs typeface="Gill Sans MT"/>
            </a:endParaRPr>
          </a:p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6769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390948"/>
            <a:ext cx="4654550" cy="6858000"/>
          </a:xfrm>
          <a:custGeom>
            <a:avLst/>
            <a:gdLst/>
            <a:ahLst/>
            <a:cxnLst/>
            <a:rect l="l" t="t" r="r" b="b"/>
            <a:pathLst>
              <a:path w="4654550" h="6858000">
                <a:moveTo>
                  <a:pt x="4654296" y="0"/>
                </a:moveTo>
                <a:lnTo>
                  <a:pt x="0" y="0"/>
                </a:lnTo>
                <a:lnTo>
                  <a:pt x="0" y="6858000"/>
                </a:lnTo>
                <a:lnTo>
                  <a:pt x="4654296" y="6858000"/>
                </a:lnTo>
                <a:lnTo>
                  <a:pt x="4654296" y="0"/>
                </a:lnTo>
                <a:close/>
              </a:path>
            </a:pathLst>
          </a:custGeom>
          <a:solidFill>
            <a:srgbClr val="4952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85573" y="2316843"/>
            <a:ext cx="3962400" cy="1996059"/>
          </a:xfrm>
          <a:prstGeom prst="rect">
            <a:avLst/>
          </a:prstGeom>
          <a:solidFill>
            <a:srgbClr val="495255"/>
          </a:solidFill>
          <a:ln w="9144">
            <a:solidFill>
              <a:srgbClr val="FFFFFF"/>
            </a:solidFill>
          </a:ln>
        </p:spPr>
        <p:txBody>
          <a:bodyPr vert="horz" wrap="square" lIns="0" tIns="269875" rIns="0" bIns="0" rtlCol="0">
            <a:spAutoFit/>
          </a:bodyPr>
          <a:lstStyle/>
          <a:p>
            <a:pPr marL="12065" algn="just">
              <a:spcBef>
                <a:spcPts val="100"/>
              </a:spcBef>
              <a:tabLst>
                <a:tab pos="185420" algn="l"/>
              </a:tabLst>
            </a:pPr>
            <a:r>
              <a:rPr lang="pt-BR" sz="2800" b="1" spc="145" dirty="0">
                <a:solidFill>
                  <a:srgbClr val="FFFFFF"/>
                </a:solidFill>
                <a:latin typeface="Gill Sans MT"/>
              </a:rPr>
              <a:t>Brasileiro assume não ter disciplina para controlar finanças pessoais</a:t>
            </a:r>
          </a:p>
        </p:txBody>
      </p:sp>
      <p:sp>
        <p:nvSpPr>
          <p:cNvPr id="4" name="object 4"/>
          <p:cNvSpPr/>
          <p:nvPr/>
        </p:nvSpPr>
        <p:spPr>
          <a:xfrm>
            <a:off x="5620510" y="2157983"/>
            <a:ext cx="5657089" cy="3099817"/>
          </a:xfrm>
          <a:custGeom>
            <a:avLst/>
            <a:gdLst/>
            <a:ahLst/>
            <a:cxnLst/>
            <a:rect l="l" t="t" r="r" b="b"/>
            <a:pathLst>
              <a:path w="5607050" h="1588135">
                <a:moveTo>
                  <a:pt x="0" y="1588008"/>
                </a:moveTo>
                <a:lnTo>
                  <a:pt x="5606795" y="1588008"/>
                </a:lnTo>
                <a:lnTo>
                  <a:pt x="5606795" y="0"/>
                </a:lnTo>
                <a:lnTo>
                  <a:pt x="0" y="0"/>
                </a:lnTo>
                <a:lnTo>
                  <a:pt x="0" y="1588008"/>
                </a:lnTo>
                <a:close/>
              </a:path>
            </a:pathLst>
          </a:custGeom>
          <a:ln w="6096">
            <a:solidFill>
              <a:srgbClr val="9BAEB5"/>
            </a:solidFill>
          </a:ln>
        </p:spPr>
        <p:txBody>
          <a:bodyPr wrap="square" lIns="0" tIns="0" rIns="0" bIns="0" rtlCol="0"/>
          <a:lstStyle/>
          <a:p>
            <a:pPr algn="just"/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6043040" y="2477465"/>
            <a:ext cx="4701160" cy="2500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1985" lvl="1" indent="-172720">
              <a:spcBef>
                <a:spcPts val="100"/>
              </a:spcBef>
              <a:buFont typeface="Gill Sans MT"/>
              <a:buChar char="•"/>
              <a:tabLst>
                <a:tab pos="185420" algn="l"/>
              </a:tabLst>
            </a:pPr>
            <a:r>
              <a:rPr lang="pt-BR" sz="2000" dirty="0"/>
              <a:t>Não ter disciplina para </a:t>
            </a:r>
            <a:r>
              <a:rPr lang="pt-BR" sz="2000" b="1" dirty="0"/>
              <a:t>registrar os ganhos e gastos (26,3%);</a:t>
            </a:r>
            <a:endParaRPr lang="pt-BR" sz="2000" dirty="0"/>
          </a:p>
          <a:p>
            <a:pPr marL="641985" lvl="1" indent="-172720">
              <a:spcBef>
                <a:spcPts val="100"/>
              </a:spcBef>
              <a:buFont typeface="Gill Sans MT"/>
              <a:buChar char="•"/>
              <a:tabLst>
                <a:tab pos="185420" algn="l"/>
              </a:tabLst>
            </a:pPr>
            <a:r>
              <a:rPr lang="pt-BR" sz="2000" b="1" dirty="0"/>
              <a:t>recordar</a:t>
            </a:r>
            <a:r>
              <a:rPr lang="pt-BR" sz="2000" dirty="0"/>
              <a:t> das compras em dinheiro e que não constam no </a:t>
            </a:r>
            <a:r>
              <a:rPr lang="pt-BR" sz="2000" b="1" dirty="0"/>
              <a:t>extrato bancário (19,4%);</a:t>
            </a:r>
            <a:endParaRPr lang="pt-BR" sz="2000" dirty="0"/>
          </a:p>
          <a:p>
            <a:pPr marL="641985" lvl="1" indent="-172720">
              <a:spcBef>
                <a:spcPts val="100"/>
              </a:spcBef>
              <a:buFont typeface="Gill Sans MT"/>
              <a:buChar char="•"/>
              <a:tabLst>
                <a:tab pos="185420" algn="l"/>
              </a:tabLst>
            </a:pPr>
            <a:r>
              <a:rPr lang="pt-BR" sz="2000" b="1" dirty="0"/>
              <a:t>falta de tempo (8,2%) </a:t>
            </a:r>
            <a:r>
              <a:rPr lang="pt-BR" sz="2000" dirty="0"/>
              <a:t>são as principais dificuldades das quais o brasileiro mais se queixa na pesquisa.</a:t>
            </a:r>
            <a:endParaRPr sz="2000" dirty="0">
              <a:latin typeface="Gill Sans MT"/>
              <a:cs typeface="Gill Sans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99403" y="1892808"/>
            <a:ext cx="3925824" cy="53035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498211" y="1983181"/>
            <a:ext cx="417918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6580">
              <a:lnSpc>
                <a:spcPct val="100000"/>
              </a:lnSpc>
              <a:spcBef>
                <a:spcPts val="100"/>
              </a:spcBef>
            </a:pPr>
            <a:r>
              <a:rPr lang="pt-BR" sz="2400" spc="-5" dirty="0"/>
              <a:t>Principais motivos</a:t>
            </a:r>
            <a:endParaRPr sz="2800" spc="-5" dirty="0"/>
          </a:p>
        </p:txBody>
      </p:sp>
      <p:sp>
        <p:nvSpPr>
          <p:cNvPr id="12" name="object 12"/>
          <p:cNvSpPr/>
          <p:nvPr/>
        </p:nvSpPr>
        <p:spPr>
          <a:xfrm>
            <a:off x="11734800" y="64038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59" h="365759">
                <a:moveTo>
                  <a:pt x="182879" y="0"/>
                </a:moveTo>
                <a:lnTo>
                  <a:pt x="134276" y="6532"/>
                </a:lnTo>
                <a:lnTo>
                  <a:pt x="90593" y="24968"/>
                </a:lnTo>
                <a:lnTo>
                  <a:pt x="53578" y="53563"/>
                </a:lnTo>
                <a:lnTo>
                  <a:pt x="24976" y="90576"/>
                </a:lnTo>
                <a:lnTo>
                  <a:pt x="6535" y="134262"/>
                </a:lnTo>
                <a:lnTo>
                  <a:pt x="0" y="182879"/>
                </a:lnTo>
                <a:lnTo>
                  <a:pt x="6535" y="231497"/>
                </a:lnTo>
                <a:lnTo>
                  <a:pt x="24976" y="275183"/>
                </a:lnTo>
                <a:lnTo>
                  <a:pt x="53578" y="312196"/>
                </a:lnTo>
                <a:lnTo>
                  <a:pt x="90593" y="340791"/>
                </a:lnTo>
                <a:lnTo>
                  <a:pt x="134276" y="359227"/>
                </a:lnTo>
                <a:lnTo>
                  <a:pt x="182879" y="365759"/>
                </a:lnTo>
                <a:lnTo>
                  <a:pt x="231483" y="359227"/>
                </a:lnTo>
                <a:lnTo>
                  <a:pt x="275166" y="340791"/>
                </a:lnTo>
                <a:lnTo>
                  <a:pt x="312181" y="312196"/>
                </a:lnTo>
                <a:lnTo>
                  <a:pt x="340783" y="275183"/>
                </a:lnTo>
                <a:lnTo>
                  <a:pt x="359224" y="231497"/>
                </a:lnTo>
                <a:lnTo>
                  <a:pt x="365759" y="182879"/>
                </a:lnTo>
                <a:lnTo>
                  <a:pt x="359224" y="134262"/>
                </a:lnTo>
                <a:lnTo>
                  <a:pt x="340783" y="90576"/>
                </a:lnTo>
                <a:lnTo>
                  <a:pt x="312181" y="53563"/>
                </a:lnTo>
                <a:lnTo>
                  <a:pt x="275166" y="24968"/>
                </a:lnTo>
                <a:lnTo>
                  <a:pt x="231483" y="6532"/>
                </a:lnTo>
                <a:lnTo>
                  <a:pt x="182879" y="0"/>
                </a:lnTo>
                <a:close/>
              </a:path>
            </a:pathLst>
          </a:custGeom>
          <a:solidFill>
            <a:srgbClr val="1D1D1D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1845163" y="6496172"/>
            <a:ext cx="159385" cy="18859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z="1100" dirty="0">
                <a:solidFill>
                  <a:srgbClr val="FFFFFF"/>
                </a:solidFill>
                <a:latin typeface="Gill Sans MT"/>
                <a:cs typeface="Gill Sans MT"/>
              </a:rPr>
              <a:t>9</a:t>
            </a:fld>
            <a:endParaRPr sz="1100">
              <a:latin typeface="Gill Sans MT"/>
              <a:cs typeface="Gill Sans MT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6CF95B6-08D2-B446-1EC1-1E4953653663}"/>
              </a:ext>
            </a:extLst>
          </p:cNvPr>
          <p:cNvSpPr txBox="1"/>
          <p:nvPr/>
        </p:nvSpPr>
        <p:spPr>
          <a:xfrm>
            <a:off x="9825227" y="6412133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Fonte: Serasa</a:t>
            </a:r>
          </a:p>
        </p:txBody>
      </p:sp>
    </p:spTree>
    <p:extLst>
      <p:ext uri="{BB962C8B-B14F-4D97-AF65-F5344CB8AC3E}">
        <p14:creationId xmlns:p14="http://schemas.microsoft.com/office/powerpoint/2010/main" val="485431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424281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600961" y="3420617"/>
            <a:ext cx="8991600" cy="1075294"/>
          </a:xfrm>
          <a:prstGeom prst="rect">
            <a:avLst/>
          </a:prstGeo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vert="horz" wrap="square" lIns="0" tIns="485775" rIns="0" bIns="0" rtlCol="0">
            <a:spAutoFit/>
          </a:bodyPr>
          <a:lstStyle/>
          <a:p>
            <a:pPr marR="26670" algn="ctr">
              <a:lnSpc>
                <a:spcPct val="100000"/>
              </a:lnSpc>
              <a:spcBef>
                <a:spcPts val="3825"/>
              </a:spcBef>
            </a:pPr>
            <a:r>
              <a:rPr lang="pt-BR" sz="3800" spc="165" dirty="0">
                <a:solidFill>
                  <a:srgbClr val="252525"/>
                </a:solidFill>
                <a:latin typeface="Gill Sans MT"/>
                <a:cs typeface="Gill Sans MT"/>
              </a:rPr>
              <a:t>1I – Causas de Doenças Financeiras</a:t>
            </a:r>
            <a:endParaRPr sz="3800" dirty="0">
              <a:latin typeface="Gill Sans MT"/>
              <a:cs typeface="Gill Sans M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734800" y="64038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59" h="365759">
                <a:moveTo>
                  <a:pt x="182879" y="0"/>
                </a:moveTo>
                <a:lnTo>
                  <a:pt x="134276" y="6532"/>
                </a:lnTo>
                <a:lnTo>
                  <a:pt x="90593" y="24968"/>
                </a:lnTo>
                <a:lnTo>
                  <a:pt x="53578" y="53563"/>
                </a:lnTo>
                <a:lnTo>
                  <a:pt x="24976" y="90576"/>
                </a:lnTo>
                <a:lnTo>
                  <a:pt x="6535" y="134262"/>
                </a:lnTo>
                <a:lnTo>
                  <a:pt x="0" y="182879"/>
                </a:lnTo>
                <a:lnTo>
                  <a:pt x="6535" y="231497"/>
                </a:lnTo>
                <a:lnTo>
                  <a:pt x="24976" y="275183"/>
                </a:lnTo>
                <a:lnTo>
                  <a:pt x="53578" y="312196"/>
                </a:lnTo>
                <a:lnTo>
                  <a:pt x="90593" y="340791"/>
                </a:lnTo>
                <a:lnTo>
                  <a:pt x="134276" y="359227"/>
                </a:lnTo>
                <a:lnTo>
                  <a:pt x="182879" y="365759"/>
                </a:lnTo>
                <a:lnTo>
                  <a:pt x="231483" y="359227"/>
                </a:lnTo>
                <a:lnTo>
                  <a:pt x="275166" y="340791"/>
                </a:lnTo>
                <a:lnTo>
                  <a:pt x="312181" y="312196"/>
                </a:lnTo>
                <a:lnTo>
                  <a:pt x="340783" y="275183"/>
                </a:lnTo>
                <a:lnTo>
                  <a:pt x="359224" y="231497"/>
                </a:lnTo>
                <a:lnTo>
                  <a:pt x="365759" y="182879"/>
                </a:lnTo>
                <a:lnTo>
                  <a:pt x="359224" y="134262"/>
                </a:lnTo>
                <a:lnTo>
                  <a:pt x="340783" y="90576"/>
                </a:lnTo>
                <a:lnTo>
                  <a:pt x="312181" y="53563"/>
                </a:lnTo>
                <a:lnTo>
                  <a:pt x="275166" y="24968"/>
                </a:lnTo>
                <a:lnTo>
                  <a:pt x="231483" y="6532"/>
                </a:lnTo>
                <a:lnTo>
                  <a:pt x="182879" y="0"/>
                </a:lnTo>
                <a:close/>
              </a:path>
            </a:pathLst>
          </a:custGeom>
          <a:solidFill>
            <a:srgbClr val="1D1D1D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811000" y="6477000"/>
            <a:ext cx="269748" cy="172483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z="1100" dirty="0">
                <a:solidFill>
                  <a:srgbClr val="FFFFFF"/>
                </a:solidFill>
                <a:latin typeface="Gill Sans MT"/>
                <a:cs typeface="Gill Sans MT"/>
              </a:rPr>
              <a:t>10</a:t>
            </a:fld>
            <a:endParaRPr sz="1100">
              <a:latin typeface="Gill Sans MT"/>
              <a:cs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30160582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1898" y="965453"/>
            <a:ext cx="7729855" cy="972061"/>
          </a:xfrm>
          <a:prstGeom prst="rect">
            <a:avLst/>
          </a:prstGeom>
          <a:solidFill>
            <a:srgbClr val="FFFFFF"/>
          </a:solidFill>
          <a:ln w="32003">
            <a:solidFill>
              <a:srgbClr val="404040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marL="3426460" marR="496570" indent="-2949575" algn="just">
              <a:lnSpc>
                <a:spcPts val="3030"/>
              </a:lnSpc>
              <a:spcBef>
                <a:spcPts val="1580"/>
              </a:spcBef>
              <a:tabLst>
                <a:tab pos="5907405" algn="l"/>
                <a:tab pos="6233795" algn="l"/>
              </a:tabLst>
            </a:pPr>
            <a:r>
              <a:rPr lang="pt-BR" sz="2800" b="1" i="0" dirty="0">
                <a:solidFill>
                  <a:srgbClr val="000000"/>
                </a:solidFill>
                <a:effectLst/>
                <a:latin typeface="Barlow" panose="020B0604020202020204" pitchFamily="2" charset="0"/>
              </a:rPr>
              <a:t> Por que ficamos financeiramente doentes?</a:t>
            </a:r>
            <a:endParaRPr sz="2800" dirty="0">
              <a:latin typeface="Gill Sans MT"/>
              <a:cs typeface="Gill Sans MT"/>
            </a:endParaRPr>
          </a:p>
        </p:txBody>
      </p:sp>
      <p:sp>
        <p:nvSpPr>
          <p:cNvPr id="143" name="object 143"/>
          <p:cNvSpPr/>
          <p:nvPr/>
        </p:nvSpPr>
        <p:spPr>
          <a:xfrm>
            <a:off x="11734800" y="64038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59" h="365759">
                <a:moveTo>
                  <a:pt x="182879" y="0"/>
                </a:moveTo>
                <a:lnTo>
                  <a:pt x="134276" y="6532"/>
                </a:lnTo>
                <a:lnTo>
                  <a:pt x="90593" y="24968"/>
                </a:lnTo>
                <a:lnTo>
                  <a:pt x="53578" y="53563"/>
                </a:lnTo>
                <a:lnTo>
                  <a:pt x="24976" y="90576"/>
                </a:lnTo>
                <a:lnTo>
                  <a:pt x="6535" y="134262"/>
                </a:lnTo>
                <a:lnTo>
                  <a:pt x="0" y="182879"/>
                </a:lnTo>
                <a:lnTo>
                  <a:pt x="6535" y="231497"/>
                </a:lnTo>
                <a:lnTo>
                  <a:pt x="24976" y="275183"/>
                </a:lnTo>
                <a:lnTo>
                  <a:pt x="53578" y="312196"/>
                </a:lnTo>
                <a:lnTo>
                  <a:pt x="90593" y="340791"/>
                </a:lnTo>
                <a:lnTo>
                  <a:pt x="134276" y="359227"/>
                </a:lnTo>
                <a:lnTo>
                  <a:pt x="182879" y="365759"/>
                </a:lnTo>
                <a:lnTo>
                  <a:pt x="231483" y="359227"/>
                </a:lnTo>
                <a:lnTo>
                  <a:pt x="275166" y="340791"/>
                </a:lnTo>
                <a:lnTo>
                  <a:pt x="312181" y="312196"/>
                </a:lnTo>
                <a:lnTo>
                  <a:pt x="340783" y="275183"/>
                </a:lnTo>
                <a:lnTo>
                  <a:pt x="359224" y="231497"/>
                </a:lnTo>
                <a:lnTo>
                  <a:pt x="365759" y="182879"/>
                </a:lnTo>
                <a:lnTo>
                  <a:pt x="359224" y="134262"/>
                </a:lnTo>
                <a:lnTo>
                  <a:pt x="340783" y="90576"/>
                </a:lnTo>
                <a:lnTo>
                  <a:pt x="312181" y="53563"/>
                </a:lnTo>
                <a:lnTo>
                  <a:pt x="275166" y="24968"/>
                </a:lnTo>
                <a:lnTo>
                  <a:pt x="231483" y="6532"/>
                </a:lnTo>
                <a:lnTo>
                  <a:pt x="182879" y="0"/>
                </a:lnTo>
                <a:close/>
              </a:path>
            </a:pathLst>
          </a:custGeom>
          <a:solidFill>
            <a:srgbClr val="1D1D1D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 txBox="1"/>
          <p:nvPr/>
        </p:nvSpPr>
        <p:spPr>
          <a:xfrm flipV="1">
            <a:off x="11784203" y="6477000"/>
            <a:ext cx="255397" cy="172483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z="1100" dirty="0">
                <a:solidFill>
                  <a:srgbClr val="FFFFFF"/>
                </a:solidFill>
                <a:latin typeface="Gill Sans MT"/>
                <a:cs typeface="Gill Sans MT"/>
              </a:rPr>
              <a:t>11</a:t>
            </a:fld>
            <a:endParaRPr sz="1100" dirty="0">
              <a:latin typeface="Gill Sans MT"/>
              <a:cs typeface="Gill Sans MT"/>
            </a:endParaRPr>
          </a:p>
        </p:txBody>
      </p:sp>
      <p:sp>
        <p:nvSpPr>
          <p:cNvPr id="145" name="CaixaDeTexto 144">
            <a:extLst>
              <a:ext uri="{FF2B5EF4-FFF2-40B4-BE49-F238E27FC236}">
                <a16:creationId xmlns:a16="http://schemas.microsoft.com/office/drawing/2014/main" id="{29DC7C79-A181-8AE3-F8DF-9AEEE4047FEE}"/>
              </a:ext>
            </a:extLst>
          </p:cNvPr>
          <p:cNvSpPr txBox="1"/>
          <p:nvPr/>
        </p:nvSpPr>
        <p:spPr>
          <a:xfrm>
            <a:off x="2133600" y="2819400"/>
            <a:ext cx="78486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pt-BR" sz="2400" b="0" i="0" dirty="0">
                <a:solidFill>
                  <a:srgbClr val="000000"/>
                </a:solidFill>
                <a:effectLst/>
                <a:latin typeface="Barlow" panose="020B0604020202020204" pitchFamily="2" charset="0"/>
              </a:rPr>
              <a:t>Com exceção daqueles eventos imprevisíveis e incontroláveis, as demais causas de problemas financeiros são decorrência de nosso comportamento e de nossas atitudes.</a:t>
            </a:r>
          </a:p>
          <a:p>
            <a:pPr algn="just" fontAlgn="base"/>
            <a:endParaRPr lang="pt-BR" b="0" i="0" dirty="0">
              <a:solidFill>
                <a:srgbClr val="000000"/>
              </a:solidFill>
              <a:effectLst/>
              <a:latin typeface="Barlow" panose="020B0604020202020204" pitchFamily="2" charset="0"/>
            </a:endParaRPr>
          </a:p>
          <a:p>
            <a:pPr algn="just" fontAlgn="base"/>
            <a:endParaRPr lang="pt-BR" dirty="0">
              <a:solidFill>
                <a:srgbClr val="000000"/>
              </a:solidFill>
              <a:latin typeface="Barlow" panose="020B0604020202020204" pitchFamily="2" charset="0"/>
            </a:endParaRPr>
          </a:p>
          <a:p>
            <a:endParaRPr lang="pt-B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>
            <a:extLst>
              <a:ext uri="{FF2B5EF4-FFF2-40B4-BE49-F238E27FC236}">
                <a16:creationId xmlns:a16="http://schemas.microsoft.com/office/drawing/2014/main" id="{6E11A3E6-14A1-8D36-7624-7FE1535985D9}"/>
              </a:ext>
            </a:extLst>
          </p:cNvPr>
          <p:cNvSpPr/>
          <p:nvPr/>
        </p:nvSpPr>
        <p:spPr>
          <a:xfrm>
            <a:off x="4654550" y="0"/>
            <a:ext cx="7537450" cy="6858000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object 2"/>
          <p:cNvSpPr/>
          <p:nvPr/>
        </p:nvSpPr>
        <p:spPr>
          <a:xfrm>
            <a:off x="0" y="0"/>
            <a:ext cx="4654550" cy="6858000"/>
          </a:xfrm>
          <a:custGeom>
            <a:avLst/>
            <a:gdLst/>
            <a:ahLst/>
            <a:cxnLst/>
            <a:rect l="l" t="t" r="r" b="b"/>
            <a:pathLst>
              <a:path w="4654550" h="6858000">
                <a:moveTo>
                  <a:pt x="4654296" y="0"/>
                </a:moveTo>
                <a:lnTo>
                  <a:pt x="0" y="0"/>
                </a:lnTo>
                <a:lnTo>
                  <a:pt x="0" y="6858000"/>
                </a:lnTo>
                <a:lnTo>
                  <a:pt x="4654296" y="6858000"/>
                </a:lnTo>
                <a:lnTo>
                  <a:pt x="4654296" y="0"/>
                </a:lnTo>
                <a:close/>
              </a:path>
            </a:pathLst>
          </a:custGeom>
          <a:solidFill>
            <a:srgbClr val="4952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4800" y="2680716"/>
            <a:ext cx="3962400" cy="1565172"/>
          </a:xfrm>
          <a:prstGeom prst="rect">
            <a:avLst/>
          </a:prstGeom>
          <a:solidFill>
            <a:srgbClr val="495255"/>
          </a:solidFill>
          <a:ln w="9144">
            <a:solidFill>
              <a:srgbClr val="FFFFFF"/>
            </a:solidFill>
          </a:ln>
        </p:spPr>
        <p:txBody>
          <a:bodyPr vert="horz" wrap="square" lIns="0" tIns="269875" rIns="0" bIns="0" rtlCol="0">
            <a:spAutoFit/>
          </a:bodyPr>
          <a:lstStyle/>
          <a:p>
            <a:pPr marL="236854">
              <a:lnSpc>
                <a:spcPct val="100000"/>
              </a:lnSpc>
              <a:spcBef>
                <a:spcPts val="2125"/>
              </a:spcBef>
              <a:tabLst>
                <a:tab pos="1384935" algn="l"/>
                <a:tab pos="1652905" algn="l"/>
              </a:tabLst>
            </a:pPr>
            <a:r>
              <a:rPr lang="pt-BR" sz="2800" b="1" spc="145" dirty="0">
                <a:solidFill>
                  <a:srgbClr val="FFFFFF"/>
                </a:solidFill>
                <a:latin typeface="Gill Sans MT"/>
                <a:cs typeface="Gill Sans MT"/>
              </a:rPr>
              <a:t>6 principais causadores das doenças financeiras</a:t>
            </a:r>
            <a:endParaRPr sz="2800" dirty="0">
              <a:latin typeface="Gill Sans MT"/>
              <a:cs typeface="Gill Sans MT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1734800" y="64038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59" h="365759">
                <a:moveTo>
                  <a:pt x="182879" y="0"/>
                </a:moveTo>
                <a:lnTo>
                  <a:pt x="134276" y="6532"/>
                </a:lnTo>
                <a:lnTo>
                  <a:pt x="90593" y="24968"/>
                </a:lnTo>
                <a:lnTo>
                  <a:pt x="53578" y="53563"/>
                </a:lnTo>
                <a:lnTo>
                  <a:pt x="24976" y="90576"/>
                </a:lnTo>
                <a:lnTo>
                  <a:pt x="6535" y="134262"/>
                </a:lnTo>
                <a:lnTo>
                  <a:pt x="0" y="182879"/>
                </a:lnTo>
                <a:lnTo>
                  <a:pt x="6535" y="231497"/>
                </a:lnTo>
                <a:lnTo>
                  <a:pt x="24976" y="275183"/>
                </a:lnTo>
                <a:lnTo>
                  <a:pt x="53578" y="312196"/>
                </a:lnTo>
                <a:lnTo>
                  <a:pt x="90593" y="340791"/>
                </a:lnTo>
                <a:lnTo>
                  <a:pt x="134276" y="359227"/>
                </a:lnTo>
                <a:lnTo>
                  <a:pt x="182879" y="365759"/>
                </a:lnTo>
                <a:lnTo>
                  <a:pt x="231483" y="359227"/>
                </a:lnTo>
                <a:lnTo>
                  <a:pt x="275166" y="340791"/>
                </a:lnTo>
                <a:lnTo>
                  <a:pt x="312181" y="312196"/>
                </a:lnTo>
                <a:lnTo>
                  <a:pt x="340783" y="275183"/>
                </a:lnTo>
                <a:lnTo>
                  <a:pt x="359224" y="231497"/>
                </a:lnTo>
                <a:lnTo>
                  <a:pt x="365759" y="182879"/>
                </a:lnTo>
                <a:lnTo>
                  <a:pt x="359224" y="134262"/>
                </a:lnTo>
                <a:lnTo>
                  <a:pt x="340783" y="90576"/>
                </a:lnTo>
                <a:lnTo>
                  <a:pt x="312181" y="53563"/>
                </a:lnTo>
                <a:lnTo>
                  <a:pt x="275166" y="24968"/>
                </a:lnTo>
                <a:lnTo>
                  <a:pt x="231483" y="6532"/>
                </a:lnTo>
                <a:lnTo>
                  <a:pt x="182879" y="0"/>
                </a:lnTo>
                <a:close/>
              </a:path>
            </a:pathLst>
          </a:custGeom>
          <a:solidFill>
            <a:srgbClr val="1D1D1D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1811000" y="6496172"/>
            <a:ext cx="255397" cy="172483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z="1100" dirty="0">
                <a:solidFill>
                  <a:srgbClr val="FFFFFF"/>
                </a:solidFill>
                <a:latin typeface="Gill Sans MT"/>
                <a:cs typeface="Gill Sans MT"/>
              </a:rPr>
              <a:t>12</a:t>
            </a:fld>
            <a:endParaRPr sz="1100" dirty="0">
              <a:latin typeface="Gill Sans MT"/>
              <a:cs typeface="Gill Sans MT"/>
            </a:endParaRP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51231E72-7EAC-1763-C484-C41AD0EA8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1646" y="762000"/>
            <a:ext cx="6525874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3864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1898" y="965453"/>
            <a:ext cx="7729855" cy="587340"/>
          </a:xfrm>
          <a:prstGeom prst="rect">
            <a:avLst/>
          </a:prstGeom>
          <a:solidFill>
            <a:srgbClr val="FFFFFF"/>
          </a:solidFill>
          <a:ln w="32003">
            <a:solidFill>
              <a:srgbClr val="404040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marL="3426460" marR="496570" indent="-2949575">
              <a:lnSpc>
                <a:spcPts val="3030"/>
              </a:lnSpc>
              <a:spcBef>
                <a:spcPts val="1580"/>
              </a:spcBef>
              <a:tabLst>
                <a:tab pos="5907405" algn="l"/>
                <a:tab pos="6233795" algn="l"/>
              </a:tabLst>
            </a:pPr>
            <a:r>
              <a:rPr lang="pt-BR" sz="2800" dirty="0">
                <a:solidFill>
                  <a:srgbClr val="000000"/>
                </a:solidFill>
                <a:latin typeface="Barlow" panose="020B0604020202020204" pitchFamily="2" charset="0"/>
                <a:cs typeface="Gill Sans MT"/>
              </a:rPr>
              <a:t>Desequilíbrio</a:t>
            </a:r>
            <a:endParaRPr sz="2800" dirty="0">
              <a:latin typeface="Gill Sans MT"/>
              <a:cs typeface="Gill Sans MT"/>
            </a:endParaRPr>
          </a:p>
        </p:txBody>
      </p:sp>
      <p:sp>
        <p:nvSpPr>
          <p:cNvPr id="143" name="object 143"/>
          <p:cNvSpPr/>
          <p:nvPr/>
        </p:nvSpPr>
        <p:spPr>
          <a:xfrm>
            <a:off x="11734800" y="64038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59" h="365759">
                <a:moveTo>
                  <a:pt x="182879" y="0"/>
                </a:moveTo>
                <a:lnTo>
                  <a:pt x="134276" y="6532"/>
                </a:lnTo>
                <a:lnTo>
                  <a:pt x="90593" y="24968"/>
                </a:lnTo>
                <a:lnTo>
                  <a:pt x="53578" y="53563"/>
                </a:lnTo>
                <a:lnTo>
                  <a:pt x="24976" y="90576"/>
                </a:lnTo>
                <a:lnTo>
                  <a:pt x="6535" y="134262"/>
                </a:lnTo>
                <a:lnTo>
                  <a:pt x="0" y="182879"/>
                </a:lnTo>
                <a:lnTo>
                  <a:pt x="6535" y="231497"/>
                </a:lnTo>
                <a:lnTo>
                  <a:pt x="24976" y="275183"/>
                </a:lnTo>
                <a:lnTo>
                  <a:pt x="53578" y="312196"/>
                </a:lnTo>
                <a:lnTo>
                  <a:pt x="90593" y="340791"/>
                </a:lnTo>
                <a:lnTo>
                  <a:pt x="134276" y="359227"/>
                </a:lnTo>
                <a:lnTo>
                  <a:pt x="182879" y="365759"/>
                </a:lnTo>
                <a:lnTo>
                  <a:pt x="231483" y="359227"/>
                </a:lnTo>
                <a:lnTo>
                  <a:pt x="275166" y="340791"/>
                </a:lnTo>
                <a:lnTo>
                  <a:pt x="312181" y="312196"/>
                </a:lnTo>
                <a:lnTo>
                  <a:pt x="340783" y="275183"/>
                </a:lnTo>
                <a:lnTo>
                  <a:pt x="359224" y="231497"/>
                </a:lnTo>
                <a:lnTo>
                  <a:pt x="365759" y="182879"/>
                </a:lnTo>
                <a:lnTo>
                  <a:pt x="359224" y="134262"/>
                </a:lnTo>
                <a:lnTo>
                  <a:pt x="340783" y="90576"/>
                </a:lnTo>
                <a:lnTo>
                  <a:pt x="312181" y="53563"/>
                </a:lnTo>
                <a:lnTo>
                  <a:pt x="275166" y="24968"/>
                </a:lnTo>
                <a:lnTo>
                  <a:pt x="231483" y="6532"/>
                </a:lnTo>
                <a:lnTo>
                  <a:pt x="182879" y="0"/>
                </a:lnTo>
                <a:close/>
              </a:path>
            </a:pathLst>
          </a:custGeom>
          <a:solidFill>
            <a:srgbClr val="1D1D1D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 txBox="1"/>
          <p:nvPr/>
        </p:nvSpPr>
        <p:spPr>
          <a:xfrm>
            <a:off x="11811000" y="6496172"/>
            <a:ext cx="256903" cy="172483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z="1100" dirty="0">
                <a:solidFill>
                  <a:srgbClr val="FFFFFF"/>
                </a:solidFill>
                <a:latin typeface="Gill Sans MT"/>
                <a:cs typeface="Gill Sans MT"/>
              </a:rPr>
              <a:t>13</a:t>
            </a:fld>
            <a:endParaRPr sz="1100" dirty="0">
              <a:latin typeface="Gill Sans MT"/>
              <a:cs typeface="Gill Sans MT"/>
            </a:endParaRPr>
          </a:p>
        </p:txBody>
      </p:sp>
      <p:sp>
        <p:nvSpPr>
          <p:cNvPr id="145" name="CaixaDeTexto 144">
            <a:extLst>
              <a:ext uri="{FF2B5EF4-FFF2-40B4-BE49-F238E27FC236}">
                <a16:creationId xmlns:a16="http://schemas.microsoft.com/office/drawing/2014/main" id="{29DC7C79-A181-8AE3-F8DF-9AEEE4047FEE}"/>
              </a:ext>
            </a:extLst>
          </p:cNvPr>
          <p:cNvSpPr txBox="1"/>
          <p:nvPr/>
        </p:nvSpPr>
        <p:spPr>
          <a:xfrm>
            <a:off x="2113153" y="2133600"/>
            <a:ext cx="7848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pt-BR" b="0" i="0" dirty="0">
                <a:solidFill>
                  <a:srgbClr val="000000"/>
                </a:solidFill>
                <a:effectLst/>
                <a:latin typeface="Barlow" panose="020B0604020202020204" pitchFamily="2" charset="0"/>
              </a:rPr>
              <a:t>O </a:t>
            </a:r>
            <a:r>
              <a:rPr lang="pt-BR" b="1" i="0" dirty="0">
                <a:solidFill>
                  <a:srgbClr val="000000"/>
                </a:solidFill>
                <a:effectLst/>
                <a:latin typeface="Barlow" panose="020B0604020202020204" pitchFamily="2" charset="0"/>
              </a:rPr>
              <a:t>responsável primário pelo endividamento é o desequilíbrio</a:t>
            </a:r>
            <a:r>
              <a:rPr lang="pt-BR" b="0" i="0" dirty="0">
                <a:solidFill>
                  <a:srgbClr val="000000"/>
                </a:solidFill>
                <a:effectLst/>
                <a:latin typeface="Barlow" panose="020B0604020202020204" pitchFamily="2" charset="0"/>
              </a:rPr>
              <a:t>. Os instrumentos de crédito são as ferramentas por meio das quais o desequilíbrio financeiro se manifesta, e as </a:t>
            </a:r>
            <a:r>
              <a:rPr lang="pt-BR" dirty="0">
                <a:solidFill>
                  <a:srgbClr val="000000"/>
                </a:solidFill>
                <a:latin typeface="Barlow" panose="020B0604020202020204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dívidas</a:t>
            </a:r>
            <a:r>
              <a:rPr lang="pt-BR" dirty="0">
                <a:solidFill>
                  <a:srgbClr val="000000"/>
                </a:solidFill>
                <a:latin typeface="Barlow" panose="020B0604020202020204" pitchFamily="2" charset="0"/>
              </a:rPr>
              <a:t> </a:t>
            </a:r>
            <a:r>
              <a:rPr lang="pt-BR" b="0" i="0" dirty="0">
                <a:solidFill>
                  <a:srgbClr val="000000"/>
                </a:solidFill>
                <a:effectLst/>
                <a:latin typeface="Barlow" panose="020B0604020202020204" pitchFamily="2" charset="0"/>
              </a:rPr>
              <a:t>são a consequência (ou o sintoma).</a:t>
            </a:r>
          </a:p>
          <a:p>
            <a:pPr algn="just" fontAlgn="base"/>
            <a:endParaRPr lang="pt-BR" dirty="0">
              <a:solidFill>
                <a:srgbClr val="000000"/>
              </a:solidFill>
              <a:latin typeface="Barlow" panose="020B0604020202020204" pitchFamily="2" charset="0"/>
            </a:endParaRPr>
          </a:p>
          <a:p>
            <a:pPr algn="just" fontAlgn="base"/>
            <a:r>
              <a:rPr lang="pt-BR" i="0" dirty="0">
                <a:solidFill>
                  <a:srgbClr val="000000"/>
                </a:solidFill>
                <a:effectLst/>
                <a:latin typeface="Barlow" panose="020B0604020202020204" pitchFamily="2" charset="0"/>
              </a:rPr>
              <a:t>A maioria dos problemas financeiros da humanidade sumiria de uma hora para a outra se as pessoas passassem a observar e seguir uma única regra em suas vidas: </a:t>
            </a:r>
            <a:r>
              <a:rPr lang="pt-BR" b="1" i="0" dirty="0">
                <a:solidFill>
                  <a:srgbClr val="000000"/>
                </a:solidFill>
                <a:effectLst/>
                <a:latin typeface="Barlow" panose="020B0604020202020204" pitchFamily="2" charset="0"/>
              </a:rPr>
              <a:t>viver conforme suas possibilidades.</a:t>
            </a:r>
          </a:p>
          <a:p>
            <a:pPr algn="just" fontAlgn="base"/>
            <a:endParaRPr lang="pt-BR" dirty="0">
              <a:solidFill>
                <a:srgbClr val="000000"/>
              </a:solidFill>
              <a:latin typeface="Barlow" panose="020B0604020202020204" pitchFamily="2" charset="0"/>
            </a:endParaRPr>
          </a:p>
          <a:p>
            <a:pPr algn="just" fontAlgn="base"/>
            <a:r>
              <a:rPr lang="pt-BR" b="0" i="0" dirty="0">
                <a:solidFill>
                  <a:srgbClr val="000000"/>
                </a:solidFill>
                <a:effectLst/>
                <a:latin typeface="Barlow" panose="020B0604020202020204" pitchFamily="2" charset="0"/>
              </a:rPr>
              <a:t>O endividamento é hoje a maior fonte de estresse financeiro no Brasil, na frente inclusive do medo do desemprego, que historicamente é o fator financeiro que tira o sono dos brasileiros.</a:t>
            </a:r>
          </a:p>
          <a:p>
            <a:pPr algn="just" fontAlgn="base"/>
            <a:endParaRPr lang="pt-BR" dirty="0">
              <a:solidFill>
                <a:srgbClr val="000000"/>
              </a:solidFill>
              <a:latin typeface="Barlow" panose="020B0604020202020204" pitchFamily="2" charset="0"/>
            </a:endParaRPr>
          </a:p>
          <a:p>
            <a:pPr algn="just" fontAlgn="base"/>
            <a:endParaRPr lang="pt-BR" dirty="0">
              <a:solidFill>
                <a:srgbClr val="000000"/>
              </a:solidFill>
              <a:latin typeface="Barlow" panose="020B060402020202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8718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1898" y="965453"/>
            <a:ext cx="7729855" cy="587340"/>
          </a:xfrm>
          <a:prstGeom prst="rect">
            <a:avLst/>
          </a:prstGeom>
          <a:solidFill>
            <a:srgbClr val="FFFFFF"/>
          </a:solidFill>
          <a:ln w="32003">
            <a:solidFill>
              <a:srgbClr val="404040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marL="3426460" marR="496570" indent="-2949575">
              <a:lnSpc>
                <a:spcPts val="3030"/>
              </a:lnSpc>
              <a:spcBef>
                <a:spcPts val="1580"/>
              </a:spcBef>
              <a:tabLst>
                <a:tab pos="5907405" algn="l"/>
                <a:tab pos="6233795" algn="l"/>
              </a:tabLst>
            </a:pPr>
            <a:r>
              <a:rPr lang="pt-BR" sz="2800" dirty="0">
                <a:solidFill>
                  <a:srgbClr val="000000"/>
                </a:solidFill>
                <a:latin typeface="Barlow" panose="020B0604020202020204" pitchFamily="2" charset="0"/>
                <a:cs typeface="Gill Sans MT"/>
              </a:rPr>
              <a:t>Imediatismo</a:t>
            </a:r>
            <a:endParaRPr sz="2800" dirty="0">
              <a:latin typeface="Gill Sans MT"/>
              <a:cs typeface="Gill Sans MT"/>
            </a:endParaRPr>
          </a:p>
        </p:txBody>
      </p:sp>
      <p:sp>
        <p:nvSpPr>
          <p:cNvPr id="143" name="object 143"/>
          <p:cNvSpPr/>
          <p:nvPr/>
        </p:nvSpPr>
        <p:spPr>
          <a:xfrm>
            <a:off x="11734800" y="64038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59" h="365759">
                <a:moveTo>
                  <a:pt x="182879" y="0"/>
                </a:moveTo>
                <a:lnTo>
                  <a:pt x="134276" y="6532"/>
                </a:lnTo>
                <a:lnTo>
                  <a:pt x="90593" y="24968"/>
                </a:lnTo>
                <a:lnTo>
                  <a:pt x="53578" y="53563"/>
                </a:lnTo>
                <a:lnTo>
                  <a:pt x="24976" y="90576"/>
                </a:lnTo>
                <a:lnTo>
                  <a:pt x="6535" y="134262"/>
                </a:lnTo>
                <a:lnTo>
                  <a:pt x="0" y="182879"/>
                </a:lnTo>
                <a:lnTo>
                  <a:pt x="6535" y="231497"/>
                </a:lnTo>
                <a:lnTo>
                  <a:pt x="24976" y="275183"/>
                </a:lnTo>
                <a:lnTo>
                  <a:pt x="53578" y="312196"/>
                </a:lnTo>
                <a:lnTo>
                  <a:pt x="90593" y="340791"/>
                </a:lnTo>
                <a:lnTo>
                  <a:pt x="134276" y="359227"/>
                </a:lnTo>
                <a:lnTo>
                  <a:pt x="182879" y="365759"/>
                </a:lnTo>
                <a:lnTo>
                  <a:pt x="231483" y="359227"/>
                </a:lnTo>
                <a:lnTo>
                  <a:pt x="275166" y="340791"/>
                </a:lnTo>
                <a:lnTo>
                  <a:pt x="312181" y="312196"/>
                </a:lnTo>
                <a:lnTo>
                  <a:pt x="340783" y="275183"/>
                </a:lnTo>
                <a:lnTo>
                  <a:pt x="359224" y="231497"/>
                </a:lnTo>
                <a:lnTo>
                  <a:pt x="365759" y="182879"/>
                </a:lnTo>
                <a:lnTo>
                  <a:pt x="359224" y="134262"/>
                </a:lnTo>
                <a:lnTo>
                  <a:pt x="340783" y="90576"/>
                </a:lnTo>
                <a:lnTo>
                  <a:pt x="312181" y="53563"/>
                </a:lnTo>
                <a:lnTo>
                  <a:pt x="275166" y="24968"/>
                </a:lnTo>
                <a:lnTo>
                  <a:pt x="231483" y="6532"/>
                </a:lnTo>
                <a:lnTo>
                  <a:pt x="182879" y="0"/>
                </a:lnTo>
                <a:close/>
              </a:path>
            </a:pathLst>
          </a:custGeom>
          <a:solidFill>
            <a:srgbClr val="1D1D1D">
              <a:alpha val="70195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4" name="object 144"/>
          <p:cNvSpPr txBox="1"/>
          <p:nvPr/>
        </p:nvSpPr>
        <p:spPr>
          <a:xfrm>
            <a:off x="11837192" y="6496172"/>
            <a:ext cx="263367" cy="172483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z="1100" dirty="0">
                <a:solidFill>
                  <a:srgbClr val="FFFFFF"/>
                </a:solidFill>
                <a:latin typeface="Gill Sans MT"/>
                <a:cs typeface="Gill Sans MT"/>
              </a:rPr>
              <a:t>14</a:t>
            </a:fld>
            <a:endParaRPr sz="1100" dirty="0">
              <a:latin typeface="Gill Sans MT"/>
              <a:cs typeface="Gill Sans MT"/>
            </a:endParaRPr>
          </a:p>
        </p:txBody>
      </p:sp>
      <p:sp>
        <p:nvSpPr>
          <p:cNvPr id="145" name="CaixaDeTexto 144">
            <a:extLst>
              <a:ext uri="{FF2B5EF4-FFF2-40B4-BE49-F238E27FC236}">
                <a16:creationId xmlns:a16="http://schemas.microsoft.com/office/drawing/2014/main" id="{29DC7C79-A181-8AE3-F8DF-9AEEE4047FEE}"/>
              </a:ext>
            </a:extLst>
          </p:cNvPr>
          <p:cNvSpPr txBox="1"/>
          <p:nvPr/>
        </p:nvSpPr>
        <p:spPr>
          <a:xfrm>
            <a:off x="2113153" y="2133600"/>
            <a:ext cx="7848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pt-BR" b="0" i="0" dirty="0">
                <a:solidFill>
                  <a:srgbClr val="000000"/>
                </a:solidFill>
                <a:effectLst/>
                <a:latin typeface="Barlow" panose="020B0604020202020204" pitchFamily="2" charset="0"/>
              </a:rPr>
              <a:t>O imediatismo tem </a:t>
            </a:r>
            <a:r>
              <a:rPr lang="pt-BR" b="1" i="0" dirty="0">
                <a:solidFill>
                  <a:srgbClr val="000000"/>
                </a:solidFill>
                <a:effectLst/>
                <a:latin typeface="Barlow" panose="020B0604020202020204" pitchFamily="2" charset="0"/>
              </a:rPr>
              <a:t>duas manifestações</a:t>
            </a:r>
            <a:r>
              <a:rPr lang="pt-BR" b="0" i="0" dirty="0">
                <a:solidFill>
                  <a:srgbClr val="000000"/>
                </a:solidFill>
                <a:effectLst/>
                <a:latin typeface="Barlow" panose="020B0604020202020204" pitchFamily="2" charset="0"/>
              </a:rPr>
              <a:t>. A primeira é no </a:t>
            </a:r>
            <a:r>
              <a:rPr lang="pt-BR" b="1" i="0" dirty="0">
                <a:solidFill>
                  <a:srgbClr val="000000"/>
                </a:solidFill>
                <a:effectLst/>
                <a:latin typeface="Barlow" panose="020B0604020202020204" pitchFamily="2" charset="0"/>
              </a:rPr>
              <a:t>consumo</a:t>
            </a:r>
            <a:r>
              <a:rPr lang="pt-BR" b="0" i="0" dirty="0">
                <a:solidFill>
                  <a:srgbClr val="000000"/>
                </a:solidFill>
                <a:effectLst/>
                <a:latin typeface="Barlow" panose="020B0604020202020204" pitchFamily="2" charset="0"/>
              </a:rPr>
              <a:t>, quando a pessoa quer comprar agora, não pode esperar nem um pouco mais.</a:t>
            </a:r>
          </a:p>
          <a:p>
            <a:pPr algn="just" fontAlgn="base"/>
            <a:endParaRPr lang="pt-BR" dirty="0">
              <a:solidFill>
                <a:srgbClr val="000000"/>
              </a:solidFill>
              <a:latin typeface="Barlow" panose="020B0604020202020204" pitchFamily="2" charset="0"/>
            </a:endParaRPr>
          </a:p>
          <a:p>
            <a:pPr algn="just" fontAlgn="base"/>
            <a:r>
              <a:rPr lang="pt-BR" b="0" i="0" dirty="0">
                <a:solidFill>
                  <a:srgbClr val="000000"/>
                </a:solidFill>
                <a:effectLst/>
                <a:latin typeface="Barlow" panose="020B0604020202020204" pitchFamily="2" charset="0"/>
              </a:rPr>
              <a:t>A segunda manifestação é na </a:t>
            </a:r>
            <a:r>
              <a:rPr lang="pt-BR" b="1" i="0" dirty="0">
                <a:solidFill>
                  <a:srgbClr val="000000"/>
                </a:solidFill>
                <a:effectLst/>
                <a:latin typeface="Barlow" panose="020B0604020202020204" pitchFamily="2" charset="0"/>
              </a:rPr>
              <a:t>acumulação de recursos</a:t>
            </a:r>
            <a:r>
              <a:rPr lang="pt-BR" b="0" i="0" dirty="0">
                <a:solidFill>
                  <a:srgbClr val="000000"/>
                </a:solidFill>
                <a:effectLst/>
                <a:latin typeface="Barlow" panose="020B0604020202020204" pitchFamily="2" charset="0"/>
              </a:rPr>
              <a:t>, seja para ter uma reserva </a:t>
            </a:r>
            <a:r>
              <a:rPr lang="pt-BR" dirty="0">
                <a:solidFill>
                  <a:srgbClr val="000000"/>
                </a:solidFill>
                <a:latin typeface="Barlow" panose="020B0604020202020204" pitchFamily="2" charset="0"/>
              </a:rPr>
              <a:t>de emergência, para investir ou para se preparar para a </a:t>
            </a:r>
            <a:r>
              <a:rPr lang="pt-BR" dirty="0">
                <a:solidFill>
                  <a:srgbClr val="000000"/>
                </a:solidFill>
                <a:latin typeface="Barlow" panose="020B0604020202020204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aposentadoria</a:t>
            </a:r>
            <a:r>
              <a:rPr lang="pt-BR" dirty="0">
                <a:solidFill>
                  <a:srgbClr val="000000"/>
                </a:solidFill>
                <a:latin typeface="Barlow" panose="020B0604020202020204" pitchFamily="2" charset="0"/>
              </a:rPr>
              <a:t>, focando no resultado de curto prazo.</a:t>
            </a:r>
          </a:p>
        </p:txBody>
      </p:sp>
    </p:spTree>
    <p:extLst>
      <p:ext uri="{BB962C8B-B14F-4D97-AF65-F5344CB8AC3E}">
        <p14:creationId xmlns:p14="http://schemas.microsoft.com/office/powerpoint/2010/main" val="26499335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1898" y="965453"/>
            <a:ext cx="7729855" cy="587340"/>
          </a:xfrm>
          <a:prstGeom prst="rect">
            <a:avLst/>
          </a:prstGeom>
          <a:solidFill>
            <a:srgbClr val="FFFFFF"/>
          </a:solidFill>
          <a:ln w="32003">
            <a:solidFill>
              <a:srgbClr val="404040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marL="3426460" marR="496570" indent="-2949575">
              <a:lnSpc>
                <a:spcPts val="3030"/>
              </a:lnSpc>
              <a:spcBef>
                <a:spcPts val="1580"/>
              </a:spcBef>
              <a:tabLst>
                <a:tab pos="5907405" algn="l"/>
                <a:tab pos="6233795" algn="l"/>
              </a:tabLst>
            </a:pPr>
            <a:r>
              <a:rPr lang="pt-BR" sz="2800" dirty="0">
                <a:solidFill>
                  <a:srgbClr val="000000"/>
                </a:solidFill>
                <a:latin typeface="Barlow" panose="020B0604020202020204" pitchFamily="2" charset="0"/>
                <a:cs typeface="Gill Sans MT"/>
              </a:rPr>
              <a:t>Apatia</a:t>
            </a:r>
            <a:endParaRPr sz="2800" dirty="0">
              <a:latin typeface="Gill Sans MT"/>
              <a:cs typeface="Gill Sans MT"/>
            </a:endParaRPr>
          </a:p>
        </p:txBody>
      </p:sp>
      <p:sp>
        <p:nvSpPr>
          <p:cNvPr id="143" name="object 143"/>
          <p:cNvSpPr/>
          <p:nvPr/>
        </p:nvSpPr>
        <p:spPr>
          <a:xfrm>
            <a:off x="11734800" y="64038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59" h="365759">
                <a:moveTo>
                  <a:pt x="182879" y="0"/>
                </a:moveTo>
                <a:lnTo>
                  <a:pt x="134276" y="6532"/>
                </a:lnTo>
                <a:lnTo>
                  <a:pt x="90593" y="24968"/>
                </a:lnTo>
                <a:lnTo>
                  <a:pt x="53578" y="53563"/>
                </a:lnTo>
                <a:lnTo>
                  <a:pt x="24976" y="90576"/>
                </a:lnTo>
                <a:lnTo>
                  <a:pt x="6535" y="134262"/>
                </a:lnTo>
                <a:lnTo>
                  <a:pt x="0" y="182879"/>
                </a:lnTo>
                <a:lnTo>
                  <a:pt x="6535" y="231497"/>
                </a:lnTo>
                <a:lnTo>
                  <a:pt x="24976" y="275183"/>
                </a:lnTo>
                <a:lnTo>
                  <a:pt x="53578" y="312196"/>
                </a:lnTo>
                <a:lnTo>
                  <a:pt x="90593" y="340791"/>
                </a:lnTo>
                <a:lnTo>
                  <a:pt x="134276" y="359227"/>
                </a:lnTo>
                <a:lnTo>
                  <a:pt x="182879" y="365759"/>
                </a:lnTo>
                <a:lnTo>
                  <a:pt x="231483" y="359227"/>
                </a:lnTo>
                <a:lnTo>
                  <a:pt x="275166" y="340791"/>
                </a:lnTo>
                <a:lnTo>
                  <a:pt x="312181" y="312196"/>
                </a:lnTo>
                <a:lnTo>
                  <a:pt x="340783" y="275183"/>
                </a:lnTo>
                <a:lnTo>
                  <a:pt x="359224" y="231497"/>
                </a:lnTo>
                <a:lnTo>
                  <a:pt x="365759" y="182879"/>
                </a:lnTo>
                <a:lnTo>
                  <a:pt x="359224" y="134262"/>
                </a:lnTo>
                <a:lnTo>
                  <a:pt x="340783" y="90576"/>
                </a:lnTo>
                <a:lnTo>
                  <a:pt x="312181" y="53563"/>
                </a:lnTo>
                <a:lnTo>
                  <a:pt x="275166" y="24968"/>
                </a:lnTo>
                <a:lnTo>
                  <a:pt x="231483" y="6532"/>
                </a:lnTo>
                <a:lnTo>
                  <a:pt x="182879" y="0"/>
                </a:lnTo>
                <a:close/>
              </a:path>
            </a:pathLst>
          </a:custGeom>
          <a:solidFill>
            <a:srgbClr val="1D1D1D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 txBox="1"/>
          <p:nvPr/>
        </p:nvSpPr>
        <p:spPr>
          <a:xfrm>
            <a:off x="11845163" y="6496172"/>
            <a:ext cx="159385" cy="18859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z="1100" dirty="0">
                <a:solidFill>
                  <a:srgbClr val="FFFFFF"/>
                </a:solidFill>
                <a:latin typeface="Gill Sans MT"/>
                <a:cs typeface="Gill Sans MT"/>
              </a:rPr>
              <a:t>15</a:t>
            </a:fld>
            <a:endParaRPr sz="1100">
              <a:latin typeface="Gill Sans MT"/>
              <a:cs typeface="Gill Sans MT"/>
            </a:endParaRPr>
          </a:p>
        </p:txBody>
      </p:sp>
      <p:sp>
        <p:nvSpPr>
          <p:cNvPr id="145" name="CaixaDeTexto 144">
            <a:extLst>
              <a:ext uri="{FF2B5EF4-FFF2-40B4-BE49-F238E27FC236}">
                <a16:creationId xmlns:a16="http://schemas.microsoft.com/office/drawing/2014/main" id="{29DC7C79-A181-8AE3-F8DF-9AEEE4047FEE}"/>
              </a:ext>
            </a:extLst>
          </p:cNvPr>
          <p:cNvSpPr txBox="1"/>
          <p:nvPr/>
        </p:nvSpPr>
        <p:spPr>
          <a:xfrm>
            <a:off x="2113153" y="2133600"/>
            <a:ext cx="7848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pt-BR" b="0" i="0" dirty="0">
                <a:solidFill>
                  <a:srgbClr val="000000"/>
                </a:solidFill>
                <a:effectLst/>
                <a:latin typeface="Barlow" panose="020B0604020202020204" pitchFamily="2" charset="0"/>
              </a:rPr>
              <a:t>Muita gente tem a seguinte opinião sobre finanças: “Não sei, não quero saber e tenho raiva de quem sabe”. Apatia é o principal causador da fobia financeira. Há aquelas pessoas que tem medo de olhar o extrato bancário para não ver o “estrago” e que colocam todas as contas em débito automático e nem olham as faturas para não se irritar. Talvez você conheça alguém assim, pois é muito comum encontrar pessoas que evitam o assunto.</a:t>
            </a:r>
          </a:p>
          <a:p>
            <a:pPr algn="just" fontAlgn="base"/>
            <a:endParaRPr lang="pt-BR" dirty="0">
              <a:solidFill>
                <a:srgbClr val="000000"/>
              </a:solidFill>
              <a:latin typeface="Barlow" panose="020B060402020202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9957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1898" y="965453"/>
            <a:ext cx="7729855" cy="587340"/>
          </a:xfrm>
          <a:prstGeom prst="rect">
            <a:avLst/>
          </a:prstGeom>
          <a:solidFill>
            <a:srgbClr val="FFFFFF"/>
          </a:solidFill>
          <a:ln w="32003">
            <a:solidFill>
              <a:srgbClr val="404040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marL="3426460" marR="496570" indent="-2949575">
              <a:lnSpc>
                <a:spcPts val="3030"/>
              </a:lnSpc>
              <a:spcBef>
                <a:spcPts val="1580"/>
              </a:spcBef>
              <a:tabLst>
                <a:tab pos="5907405" algn="l"/>
                <a:tab pos="6233795" algn="l"/>
              </a:tabLst>
            </a:pPr>
            <a:r>
              <a:rPr lang="pt-BR" sz="2800" dirty="0">
                <a:solidFill>
                  <a:srgbClr val="000000"/>
                </a:solidFill>
                <a:latin typeface="Barlow" panose="020B0604020202020204" pitchFamily="2" charset="0"/>
                <a:cs typeface="Gill Sans MT"/>
              </a:rPr>
              <a:t>Renda Insuficiente ou Inexistente</a:t>
            </a:r>
            <a:endParaRPr sz="2800" dirty="0">
              <a:latin typeface="Gill Sans MT"/>
              <a:cs typeface="Gill Sans MT"/>
            </a:endParaRPr>
          </a:p>
        </p:txBody>
      </p:sp>
      <p:sp>
        <p:nvSpPr>
          <p:cNvPr id="143" name="object 143"/>
          <p:cNvSpPr/>
          <p:nvPr/>
        </p:nvSpPr>
        <p:spPr>
          <a:xfrm>
            <a:off x="11734800" y="64038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59" h="365759">
                <a:moveTo>
                  <a:pt x="182879" y="0"/>
                </a:moveTo>
                <a:lnTo>
                  <a:pt x="134276" y="6532"/>
                </a:lnTo>
                <a:lnTo>
                  <a:pt x="90593" y="24968"/>
                </a:lnTo>
                <a:lnTo>
                  <a:pt x="53578" y="53563"/>
                </a:lnTo>
                <a:lnTo>
                  <a:pt x="24976" y="90576"/>
                </a:lnTo>
                <a:lnTo>
                  <a:pt x="6535" y="134262"/>
                </a:lnTo>
                <a:lnTo>
                  <a:pt x="0" y="182879"/>
                </a:lnTo>
                <a:lnTo>
                  <a:pt x="6535" y="231497"/>
                </a:lnTo>
                <a:lnTo>
                  <a:pt x="24976" y="275183"/>
                </a:lnTo>
                <a:lnTo>
                  <a:pt x="53578" y="312196"/>
                </a:lnTo>
                <a:lnTo>
                  <a:pt x="90593" y="340791"/>
                </a:lnTo>
                <a:lnTo>
                  <a:pt x="134276" y="359227"/>
                </a:lnTo>
                <a:lnTo>
                  <a:pt x="182879" y="365759"/>
                </a:lnTo>
                <a:lnTo>
                  <a:pt x="231483" y="359227"/>
                </a:lnTo>
                <a:lnTo>
                  <a:pt x="275166" y="340791"/>
                </a:lnTo>
                <a:lnTo>
                  <a:pt x="312181" y="312196"/>
                </a:lnTo>
                <a:lnTo>
                  <a:pt x="340783" y="275183"/>
                </a:lnTo>
                <a:lnTo>
                  <a:pt x="359224" y="231497"/>
                </a:lnTo>
                <a:lnTo>
                  <a:pt x="365759" y="182879"/>
                </a:lnTo>
                <a:lnTo>
                  <a:pt x="359224" y="134262"/>
                </a:lnTo>
                <a:lnTo>
                  <a:pt x="340783" y="90576"/>
                </a:lnTo>
                <a:lnTo>
                  <a:pt x="312181" y="53563"/>
                </a:lnTo>
                <a:lnTo>
                  <a:pt x="275166" y="24968"/>
                </a:lnTo>
                <a:lnTo>
                  <a:pt x="231483" y="6532"/>
                </a:lnTo>
                <a:lnTo>
                  <a:pt x="182879" y="0"/>
                </a:lnTo>
                <a:close/>
              </a:path>
            </a:pathLst>
          </a:custGeom>
          <a:solidFill>
            <a:srgbClr val="1D1D1D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 txBox="1"/>
          <p:nvPr/>
        </p:nvSpPr>
        <p:spPr>
          <a:xfrm>
            <a:off x="11845163" y="6496172"/>
            <a:ext cx="159385" cy="18859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z="1100" dirty="0">
                <a:solidFill>
                  <a:srgbClr val="FFFFFF"/>
                </a:solidFill>
                <a:latin typeface="Gill Sans MT"/>
                <a:cs typeface="Gill Sans MT"/>
              </a:rPr>
              <a:t>16</a:t>
            </a:fld>
            <a:endParaRPr sz="1100">
              <a:latin typeface="Gill Sans MT"/>
              <a:cs typeface="Gill Sans MT"/>
            </a:endParaRPr>
          </a:p>
        </p:txBody>
      </p:sp>
      <p:sp>
        <p:nvSpPr>
          <p:cNvPr id="145" name="CaixaDeTexto 144">
            <a:extLst>
              <a:ext uri="{FF2B5EF4-FFF2-40B4-BE49-F238E27FC236}">
                <a16:creationId xmlns:a16="http://schemas.microsoft.com/office/drawing/2014/main" id="{29DC7C79-A181-8AE3-F8DF-9AEEE4047FEE}"/>
              </a:ext>
            </a:extLst>
          </p:cNvPr>
          <p:cNvSpPr txBox="1"/>
          <p:nvPr/>
        </p:nvSpPr>
        <p:spPr>
          <a:xfrm>
            <a:off x="2113153" y="2133600"/>
            <a:ext cx="7848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pt-BR" b="0" i="0" dirty="0">
                <a:solidFill>
                  <a:srgbClr val="000000"/>
                </a:solidFill>
                <a:effectLst/>
                <a:latin typeface="Barlow" panose="020B0604020202020204" pitchFamily="2" charset="0"/>
              </a:rPr>
              <a:t>É fato que renda insuficiente ou nula pode ser o resultado de circunstâncias que estão fora do controle da pessoa, associadas ao estado da economia e ao desemprego. </a:t>
            </a:r>
          </a:p>
          <a:p>
            <a:pPr algn="just" fontAlgn="base"/>
            <a:endParaRPr lang="pt-BR" dirty="0">
              <a:solidFill>
                <a:srgbClr val="000000"/>
              </a:solidFill>
              <a:latin typeface="Barlow" panose="020B0604020202020204" pitchFamily="2" charset="0"/>
            </a:endParaRPr>
          </a:p>
          <a:p>
            <a:pPr algn="just" fontAlgn="base"/>
            <a:r>
              <a:rPr lang="pt-BR" b="0" i="0" dirty="0">
                <a:solidFill>
                  <a:srgbClr val="000000"/>
                </a:solidFill>
                <a:effectLst/>
                <a:latin typeface="Barlow" panose="020B0604020202020204" pitchFamily="2" charset="0"/>
              </a:rPr>
              <a:t>Frequentemente, a renda insuficiente é potencializada pelo imediatismo. Quando isso acontece, a pessoa prefere direcionar recursos para projetos no curto prazo em vez de investir em coisas que podem aumentar a renda no longo prazo.</a:t>
            </a:r>
          </a:p>
          <a:p>
            <a:pPr algn="just" fontAlgn="base"/>
            <a:endParaRPr lang="pt-BR" dirty="0">
              <a:solidFill>
                <a:srgbClr val="000000"/>
              </a:solidFill>
              <a:latin typeface="Barlow" panose="020B0604020202020204" pitchFamily="2" charset="0"/>
            </a:endParaRPr>
          </a:p>
          <a:p>
            <a:pPr algn="just" fontAlgn="base"/>
            <a:r>
              <a:rPr lang="pt-BR" dirty="0" err="1">
                <a:solidFill>
                  <a:srgbClr val="000000"/>
                </a:solidFill>
                <a:latin typeface="Barlow" panose="020B0604020202020204" pitchFamily="2" charset="0"/>
              </a:rPr>
              <a:t>Ex</a:t>
            </a:r>
            <a:r>
              <a:rPr lang="pt-BR" dirty="0">
                <a:solidFill>
                  <a:srgbClr val="000000"/>
                </a:solidFill>
                <a:latin typeface="Barlow" panose="020B0604020202020204" pitchFamily="2" charset="0"/>
              </a:rPr>
              <a:t> Imediatismo: Abandonar a faculdade (longo prazo) para pagar parcela do carro (curto prazo).</a:t>
            </a:r>
          </a:p>
          <a:p>
            <a:pPr algn="just" fontAlgn="base"/>
            <a:endParaRPr lang="pt-BR" dirty="0">
              <a:solidFill>
                <a:srgbClr val="000000"/>
              </a:solidFill>
              <a:latin typeface="Barlow" panose="020B060402020202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0068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1898" y="965453"/>
            <a:ext cx="7729855" cy="587340"/>
          </a:xfrm>
          <a:prstGeom prst="rect">
            <a:avLst/>
          </a:prstGeom>
          <a:solidFill>
            <a:srgbClr val="FFFFFF"/>
          </a:solidFill>
          <a:ln w="32003">
            <a:solidFill>
              <a:srgbClr val="404040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marL="3426460" marR="496570" indent="-2949575">
              <a:lnSpc>
                <a:spcPts val="3030"/>
              </a:lnSpc>
              <a:spcBef>
                <a:spcPts val="1580"/>
              </a:spcBef>
              <a:tabLst>
                <a:tab pos="5907405" algn="l"/>
                <a:tab pos="6233795" algn="l"/>
              </a:tabLst>
            </a:pPr>
            <a:r>
              <a:rPr lang="pt-BR" sz="2800" dirty="0">
                <a:solidFill>
                  <a:srgbClr val="000000"/>
                </a:solidFill>
                <a:latin typeface="Barlow" panose="020B0604020202020204" pitchFamily="2" charset="0"/>
                <a:cs typeface="Gill Sans MT"/>
              </a:rPr>
              <a:t>Excesso de Confiança</a:t>
            </a:r>
            <a:endParaRPr sz="2800" dirty="0">
              <a:latin typeface="Gill Sans MT"/>
              <a:cs typeface="Gill Sans MT"/>
            </a:endParaRPr>
          </a:p>
        </p:txBody>
      </p:sp>
      <p:sp>
        <p:nvSpPr>
          <p:cNvPr id="143" name="object 143"/>
          <p:cNvSpPr/>
          <p:nvPr/>
        </p:nvSpPr>
        <p:spPr>
          <a:xfrm>
            <a:off x="11734800" y="64038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59" h="365759">
                <a:moveTo>
                  <a:pt x="182879" y="0"/>
                </a:moveTo>
                <a:lnTo>
                  <a:pt x="134276" y="6532"/>
                </a:lnTo>
                <a:lnTo>
                  <a:pt x="90593" y="24968"/>
                </a:lnTo>
                <a:lnTo>
                  <a:pt x="53578" y="53563"/>
                </a:lnTo>
                <a:lnTo>
                  <a:pt x="24976" y="90576"/>
                </a:lnTo>
                <a:lnTo>
                  <a:pt x="6535" y="134262"/>
                </a:lnTo>
                <a:lnTo>
                  <a:pt x="0" y="182879"/>
                </a:lnTo>
                <a:lnTo>
                  <a:pt x="6535" y="231497"/>
                </a:lnTo>
                <a:lnTo>
                  <a:pt x="24976" y="275183"/>
                </a:lnTo>
                <a:lnTo>
                  <a:pt x="53578" y="312196"/>
                </a:lnTo>
                <a:lnTo>
                  <a:pt x="90593" y="340791"/>
                </a:lnTo>
                <a:lnTo>
                  <a:pt x="134276" y="359227"/>
                </a:lnTo>
                <a:lnTo>
                  <a:pt x="182879" y="365759"/>
                </a:lnTo>
                <a:lnTo>
                  <a:pt x="231483" y="359227"/>
                </a:lnTo>
                <a:lnTo>
                  <a:pt x="275166" y="340791"/>
                </a:lnTo>
                <a:lnTo>
                  <a:pt x="312181" y="312196"/>
                </a:lnTo>
                <a:lnTo>
                  <a:pt x="340783" y="275183"/>
                </a:lnTo>
                <a:lnTo>
                  <a:pt x="359224" y="231497"/>
                </a:lnTo>
                <a:lnTo>
                  <a:pt x="365759" y="182879"/>
                </a:lnTo>
                <a:lnTo>
                  <a:pt x="359224" y="134262"/>
                </a:lnTo>
                <a:lnTo>
                  <a:pt x="340783" y="90576"/>
                </a:lnTo>
                <a:lnTo>
                  <a:pt x="312181" y="53563"/>
                </a:lnTo>
                <a:lnTo>
                  <a:pt x="275166" y="24968"/>
                </a:lnTo>
                <a:lnTo>
                  <a:pt x="231483" y="6532"/>
                </a:lnTo>
                <a:lnTo>
                  <a:pt x="182879" y="0"/>
                </a:lnTo>
                <a:close/>
              </a:path>
            </a:pathLst>
          </a:custGeom>
          <a:solidFill>
            <a:srgbClr val="1D1D1D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 txBox="1"/>
          <p:nvPr/>
        </p:nvSpPr>
        <p:spPr>
          <a:xfrm rot="10527356" flipV="1">
            <a:off x="11817529" y="6484396"/>
            <a:ext cx="193548" cy="172483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z="1100" dirty="0">
                <a:solidFill>
                  <a:srgbClr val="FFFFFF"/>
                </a:solidFill>
                <a:latin typeface="Gill Sans MT"/>
                <a:cs typeface="Gill Sans MT"/>
              </a:rPr>
              <a:t>17</a:t>
            </a:fld>
            <a:endParaRPr sz="1100" dirty="0">
              <a:latin typeface="Gill Sans MT"/>
              <a:cs typeface="Gill Sans MT"/>
            </a:endParaRPr>
          </a:p>
        </p:txBody>
      </p:sp>
      <p:sp>
        <p:nvSpPr>
          <p:cNvPr id="145" name="CaixaDeTexto 144">
            <a:extLst>
              <a:ext uri="{FF2B5EF4-FFF2-40B4-BE49-F238E27FC236}">
                <a16:creationId xmlns:a16="http://schemas.microsoft.com/office/drawing/2014/main" id="{29DC7C79-A181-8AE3-F8DF-9AEEE4047FEE}"/>
              </a:ext>
            </a:extLst>
          </p:cNvPr>
          <p:cNvSpPr txBox="1"/>
          <p:nvPr/>
        </p:nvSpPr>
        <p:spPr>
          <a:xfrm>
            <a:off x="2113153" y="2133600"/>
            <a:ext cx="7848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pt-BR" b="0" i="0" dirty="0">
                <a:solidFill>
                  <a:srgbClr val="000000"/>
                </a:solidFill>
                <a:effectLst/>
                <a:latin typeface="Barlow" panose="020B0604020202020204" pitchFamily="2" charset="0"/>
              </a:rPr>
              <a:t>Autoconfiança “na medida certa” é um dos segredos do sucesso. Contudo, em excesso é fracasso garantido. O sujeito excessivamente autoconfiante é aquele que dá passos maiores que a própria perna, que compra coisas (a prestação) que estão completamente fora de sua capacidade financeira e que depois diz algo como “Não tem problema, depois eu me viro”.</a:t>
            </a:r>
            <a:endParaRPr lang="pt-BR" dirty="0">
              <a:solidFill>
                <a:srgbClr val="000000"/>
              </a:solidFill>
              <a:latin typeface="Barlow" panose="020B060402020202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12733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1898" y="965453"/>
            <a:ext cx="7729855" cy="587340"/>
          </a:xfrm>
          <a:prstGeom prst="rect">
            <a:avLst/>
          </a:prstGeom>
          <a:solidFill>
            <a:srgbClr val="FFFFFF"/>
          </a:solidFill>
          <a:ln w="32003">
            <a:solidFill>
              <a:srgbClr val="404040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marL="3426460" marR="496570" indent="-2949575">
              <a:lnSpc>
                <a:spcPts val="3030"/>
              </a:lnSpc>
              <a:spcBef>
                <a:spcPts val="1580"/>
              </a:spcBef>
              <a:tabLst>
                <a:tab pos="5907405" algn="l"/>
                <a:tab pos="6233795" algn="l"/>
              </a:tabLst>
            </a:pPr>
            <a:r>
              <a:rPr lang="pt-BR" sz="2800" dirty="0">
                <a:solidFill>
                  <a:srgbClr val="000000"/>
                </a:solidFill>
                <a:latin typeface="Barlow" panose="020B0604020202020204" pitchFamily="2" charset="0"/>
                <a:cs typeface="Gill Sans MT"/>
              </a:rPr>
              <a:t>Pressão Social</a:t>
            </a:r>
            <a:endParaRPr sz="2800" dirty="0">
              <a:latin typeface="Gill Sans MT"/>
              <a:cs typeface="Gill Sans MT"/>
            </a:endParaRPr>
          </a:p>
        </p:txBody>
      </p:sp>
      <p:sp>
        <p:nvSpPr>
          <p:cNvPr id="143" name="object 143"/>
          <p:cNvSpPr/>
          <p:nvPr/>
        </p:nvSpPr>
        <p:spPr>
          <a:xfrm>
            <a:off x="11734800" y="64038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59" h="365759">
                <a:moveTo>
                  <a:pt x="182879" y="0"/>
                </a:moveTo>
                <a:lnTo>
                  <a:pt x="134276" y="6532"/>
                </a:lnTo>
                <a:lnTo>
                  <a:pt x="90593" y="24968"/>
                </a:lnTo>
                <a:lnTo>
                  <a:pt x="53578" y="53563"/>
                </a:lnTo>
                <a:lnTo>
                  <a:pt x="24976" y="90576"/>
                </a:lnTo>
                <a:lnTo>
                  <a:pt x="6535" y="134262"/>
                </a:lnTo>
                <a:lnTo>
                  <a:pt x="0" y="182879"/>
                </a:lnTo>
                <a:lnTo>
                  <a:pt x="6535" y="231497"/>
                </a:lnTo>
                <a:lnTo>
                  <a:pt x="24976" y="275183"/>
                </a:lnTo>
                <a:lnTo>
                  <a:pt x="53578" y="312196"/>
                </a:lnTo>
                <a:lnTo>
                  <a:pt x="90593" y="340791"/>
                </a:lnTo>
                <a:lnTo>
                  <a:pt x="134276" y="359227"/>
                </a:lnTo>
                <a:lnTo>
                  <a:pt x="182879" y="365759"/>
                </a:lnTo>
                <a:lnTo>
                  <a:pt x="231483" y="359227"/>
                </a:lnTo>
                <a:lnTo>
                  <a:pt x="275166" y="340791"/>
                </a:lnTo>
                <a:lnTo>
                  <a:pt x="312181" y="312196"/>
                </a:lnTo>
                <a:lnTo>
                  <a:pt x="340783" y="275183"/>
                </a:lnTo>
                <a:lnTo>
                  <a:pt x="359224" y="231497"/>
                </a:lnTo>
                <a:lnTo>
                  <a:pt x="365759" y="182879"/>
                </a:lnTo>
                <a:lnTo>
                  <a:pt x="359224" y="134262"/>
                </a:lnTo>
                <a:lnTo>
                  <a:pt x="340783" y="90576"/>
                </a:lnTo>
                <a:lnTo>
                  <a:pt x="312181" y="53563"/>
                </a:lnTo>
                <a:lnTo>
                  <a:pt x="275166" y="24968"/>
                </a:lnTo>
                <a:lnTo>
                  <a:pt x="231483" y="6532"/>
                </a:lnTo>
                <a:lnTo>
                  <a:pt x="182879" y="0"/>
                </a:lnTo>
                <a:close/>
              </a:path>
            </a:pathLst>
          </a:custGeom>
          <a:solidFill>
            <a:srgbClr val="1D1D1D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 txBox="1"/>
          <p:nvPr/>
        </p:nvSpPr>
        <p:spPr>
          <a:xfrm>
            <a:off x="11811000" y="6496173"/>
            <a:ext cx="255397" cy="172483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z="1100" dirty="0">
                <a:solidFill>
                  <a:srgbClr val="FFFFFF"/>
                </a:solidFill>
                <a:latin typeface="Gill Sans MT"/>
                <a:cs typeface="Gill Sans MT"/>
              </a:rPr>
              <a:t>18</a:t>
            </a:fld>
            <a:endParaRPr sz="1100" dirty="0">
              <a:latin typeface="Gill Sans MT"/>
              <a:cs typeface="Gill Sans MT"/>
            </a:endParaRPr>
          </a:p>
        </p:txBody>
      </p:sp>
      <p:sp>
        <p:nvSpPr>
          <p:cNvPr id="145" name="CaixaDeTexto 144">
            <a:extLst>
              <a:ext uri="{FF2B5EF4-FFF2-40B4-BE49-F238E27FC236}">
                <a16:creationId xmlns:a16="http://schemas.microsoft.com/office/drawing/2014/main" id="{29DC7C79-A181-8AE3-F8DF-9AEEE4047FEE}"/>
              </a:ext>
            </a:extLst>
          </p:cNvPr>
          <p:cNvSpPr txBox="1"/>
          <p:nvPr/>
        </p:nvSpPr>
        <p:spPr>
          <a:xfrm>
            <a:off x="2113153" y="2133600"/>
            <a:ext cx="7848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pt-BR" b="0" i="0" dirty="0">
                <a:solidFill>
                  <a:srgbClr val="000000"/>
                </a:solidFill>
                <a:effectLst/>
                <a:latin typeface="Barlow" panose="020B0604020202020204" pitchFamily="2" charset="0"/>
              </a:rPr>
              <a:t>Praticamente tudo hoje nos empurra na direção do consumo. Empresas querem que compremos, pois isso significa mais lucro para elas. O governo quer que compremos, pois isso se traduz em mais impostos. Amigos, família e colegas de trabalho também acabam, de maneira voluntária ou involuntária, nos forçando a consumir sempre mais.</a:t>
            </a:r>
          </a:p>
          <a:p>
            <a:pPr algn="just" fontAlgn="base"/>
            <a:endParaRPr lang="pt-BR" dirty="0">
              <a:solidFill>
                <a:srgbClr val="000000"/>
              </a:solidFill>
              <a:latin typeface="Barlow" panose="020B0604020202020204" pitchFamily="2" charset="0"/>
            </a:endParaRPr>
          </a:p>
          <a:p>
            <a:pPr algn="just" fontAlgn="base"/>
            <a:r>
              <a:rPr lang="pt-BR" b="0" i="0" dirty="0">
                <a:solidFill>
                  <a:srgbClr val="000000"/>
                </a:solidFill>
                <a:effectLst/>
                <a:latin typeface="Barlow" panose="020B0604020202020204" pitchFamily="2" charset="0"/>
              </a:rPr>
              <a:t>Uma das características da sociedade de consumo é que somos pressionados a comprar coisas para nos sentirmos membros da sociedade. </a:t>
            </a:r>
          </a:p>
        </p:txBody>
      </p:sp>
    </p:spTree>
    <p:extLst>
      <p:ext uri="{BB962C8B-B14F-4D97-AF65-F5344CB8AC3E}">
        <p14:creationId xmlns:p14="http://schemas.microsoft.com/office/powerpoint/2010/main" val="26475143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424281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600961" y="3420617"/>
            <a:ext cx="8991600" cy="1660070"/>
          </a:xfrm>
          <a:prstGeom prst="rect">
            <a:avLst/>
          </a:prstGeo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vert="horz" wrap="square" lIns="0" tIns="485775" rIns="0" bIns="0" rtlCol="0">
            <a:spAutoFit/>
          </a:bodyPr>
          <a:lstStyle/>
          <a:p>
            <a:pPr marR="26034" algn="ctr">
              <a:lnSpc>
                <a:spcPct val="100000"/>
              </a:lnSpc>
              <a:spcBef>
                <a:spcPts val="3825"/>
              </a:spcBef>
            </a:pPr>
            <a:r>
              <a:rPr lang="pt-BR" sz="3800" spc="160" dirty="0">
                <a:solidFill>
                  <a:srgbClr val="252525"/>
                </a:solidFill>
                <a:latin typeface="Gill Sans MT"/>
                <a:cs typeface="Gill Sans MT"/>
              </a:rPr>
              <a:t>III – </a:t>
            </a:r>
            <a:r>
              <a:rPr sz="3800" spc="160" dirty="0">
                <a:solidFill>
                  <a:srgbClr val="252525"/>
                </a:solidFill>
                <a:latin typeface="Gill Sans MT"/>
                <a:cs typeface="Gill Sans MT"/>
              </a:rPr>
              <a:t>PLA</a:t>
            </a:r>
            <a:r>
              <a:rPr lang="pt-BR" sz="3800" spc="160" dirty="0">
                <a:solidFill>
                  <a:srgbClr val="252525"/>
                </a:solidFill>
                <a:latin typeface="Gill Sans MT"/>
                <a:cs typeface="Gill Sans MT"/>
              </a:rPr>
              <a:t>NEJAMENTO E CONTROLE FINANCEIRO</a:t>
            </a:r>
            <a:endParaRPr sz="3800" dirty="0">
              <a:latin typeface="Gill Sans MT"/>
              <a:cs typeface="Gill Sans M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734800" y="64038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59" h="365759">
                <a:moveTo>
                  <a:pt x="182879" y="0"/>
                </a:moveTo>
                <a:lnTo>
                  <a:pt x="134276" y="6532"/>
                </a:lnTo>
                <a:lnTo>
                  <a:pt x="90593" y="24968"/>
                </a:lnTo>
                <a:lnTo>
                  <a:pt x="53578" y="53563"/>
                </a:lnTo>
                <a:lnTo>
                  <a:pt x="24976" y="90576"/>
                </a:lnTo>
                <a:lnTo>
                  <a:pt x="6535" y="134262"/>
                </a:lnTo>
                <a:lnTo>
                  <a:pt x="0" y="182879"/>
                </a:lnTo>
                <a:lnTo>
                  <a:pt x="6535" y="231497"/>
                </a:lnTo>
                <a:lnTo>
                  <a:pt x="24976" y="275183"/>
                </a:lnTo>
                <a:lnTo>
                  <a:pt x="53578" y="312196"/>
                </a:lnTo>
                <a:lnTo>
                  <a:pt x="90593" y="340791"/>
                </a:lnTo>
                <a:lnTo>
                  <a:pt x="134276" y="359227"/>
                </a:lnTo>
                <a:lnTo>
                  <a:pt x="182879" y="365759"/>
                </a:lnTo>
                <a:lnTo>
                  <a:pt x="231483" y="359227"/>
                </a:lnTo>
                <a:lnTo>
                  <a:pt x="275166" y="340791"/>
                </a:lnTo>
                <a:lnTo>
                  <a:pt x="312181" y="312196"/>
                </a:lnTo>
                <a:lnTo>
                  <a:pt x="340783" y="275183"/>
                </a:lnTo>
                <a:lnTo>
                  <a:pt x="359224" y="231497"/>
                </a:lnTo>
                <a:lnTo>
                  <a:pt x="365759" y="182879"/>
                </a:lnTo>
                <a:lnTo>
                  <a:pt x="359224" y="134262"/>
                </a:lnTo>
                <a:lnTo>
                  <a:pt x="340783" y="90576"/>
                </a:lnTo>
                <a:lnTo>
                  <a:pt x="312181" y="53563"/>
                </a:lnTo>
                <a:lnTo>
                  <a:pt x="275166" y="24968"/>
                </a:lnTo>
                <a:lnTo>
                  <a:pt x="231483" y="6532"/>
                </a:lnTo>
                <a:lnTo>
                  <a:pt x="182879" y="0"/>
                </a:lnTo>
                <a:close/>
              </a:path>
            </a:pathLst>
          </a:custGeom>
          <a:solidFill>
            <a:srgbClr val="1D1D1D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19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049122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object 75"/>
          <p:cNvSpPr txBox="1">
            <a:spLocks noGrp="1"/>
          </p:cNvSpPr>
          <p:nvPr>
            <p:ph type="title"/>
          </p:nvPr>
        </p:nvSpPr>
        <p:spPr>
          <a:xfrm>
            <a:off x="2231898" y="965453"/>
            <a:ext cx="7729855" cy="1064394"/>
          </a:xfrm>
          <a:prstGeom prst="rect">
            <a:avLst/>
          </a:prstGeom>
          <a:solidFill>
            <a:srgbClr val="FFFFFF"/>
          </a:solidFill>
          <a:ln w="32003">
            <a:solidFill>
              <a:srgbClr val="404040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algn="ctr"/>
            <a:r>
              <a:rPr lang="pt-BR" sz="2800" b="1" i="0" dirty="0">
                <a:solidFill>
                  <a:srgbClr val="050044"/>
                </a:solidFill>
                <a:effectLst/>
                <a:latin typeface="Rico Sans"/>
              </a:rPr>
              <a:t>O que é e para que serve um planejamento financeiro?</a:t>
            </a:r>
          </a:p>
        </p:txBody>
      </p:sp>
      <p:sp>
        <p:nvSpPr>
          <p:cNvPr id="76" name="object 76"/>
          <p:cNvSpPr/>
          <p:nvPr/>
        </p:nvSpPr>
        <p:spPr>
          <a:xfrm>
            <a:off x="11734800" y="64038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59" h="365759">
                <a:moveTo>
                  <a:pt x="182879" y="0"/>
                </a:moveTo>
                <a:lnTo>
                  <a:pt x="134276" y="6532"/>
                </a:lnTo>
                <a:lnTo>
                  <a:pt x="90593" y="24968"/>
                </a:lnTo>
                <a:lnTo>
                  <a:pt x="53578" y="53563"/>
                </a:lnTo>
                <a:lnTo>
                  <a:pt x="24976" y="90576"/>
                </a:lnTo>
                <a:lnTo>
                  <a:pt x="6535" y="134262"/>
                </a:lnTo>
                <a:lnTo>
                  <a:pt x="0" y="182879"/>
                </a:lnTo>
                <a:lnTo>
                  <a:pt x="6535" y="231497"/>
                </a:lnTo>
                <a:lnTo>
                  <a:pt x="24976" y="275183"/>
                </a:lnTo>
                <a:lnTo>
                  <a:pt x="53578" y="312196"/>
                </a:lnTo>
                <a:lnTo>
                  <a:pt x="90593" y="340791"/>
                </a:lnTo>
                <a:lnTo>
                  <a:pt x="134276" y="359227"/>
                </a:lnTo>
                <a:lnTo>
                  <a:pt x="182879" y="365759"/>
                </a:lnTo>
                <a:lnTo>
                  <a:pt x="231483" y="359227"/>
                </a:lnTo>
                <a:lnTo>
                  <a:pt x="275166" y="340791"/>
                </a:lnTo>
                <a:lnTo>
                  <a:pt x="312181" y="312196"/>
                </a:lnTo>
                <a:lnTo>
                  <a:pt x="340783" y="275183"/>
                </a:lnTo>
                <a:lnTo>
                  <a:pt x="359224" y="231497"/>
                </a:lnTo>
                <a:lnTo>
                  <a:pt x="365759" y="182879"/>
                </a:lnTo>
                <a:lnTo>
                  <a:pt x="359224" y="134262"/>
                </a:lnTo>
                <a:lnTo>
                  <a:pt x="340783" y="90576"/>
                </a:lnTo>
                <a:lnTo>
                  <a:pt x="312181" y="53563"/>
                </a:lnTo>
                <a:lnTo>
                  <a:pt x="275166" y="24968"/>
                </a:lnTo>
                <a:lnTo>
                  <a:pt x="231483" y="6532"/>
                </a:lnTo>
                <a:lnTo>
                  <a:pt x="182879" y="0"/>
                </a:lnTo>
                <a:close/>
              </a:path>
            </a:pathLst>
          </a:custGeom>
          <a:solidFill>
            <a:srgbClr val="1D1D1D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20</a:t>
            </a:fld>
            <a:endParaRPr dirty="0"/>
          </a:p>
        </p:txBody>
      </p:sp>
      <p:sp>
        <p:nvSpPr>
          <p:cNvPr id="78" name="CaixaDeTexto 77">
            <a:extLst>
              <a:ext uri="{FF2B5EF4-FFF2-40B4-BE49-F238E27FC236}">
                <a16:creationId xmlns:a16="http://schemas.microsoft.com/office/drawing/2014/main" id="{7A608904-B02E-8650-7E4B-CC28805F02DD}"/>
              </a:ext>
            </a:extLst>
          </p:cNvPr>
          <p:cNvSpPr txBox="1"/>
          <p:nvPr/>
        </p:nvSpPr>
        <p:spPr>
          <a:xfrm>
            <a:off x="2231897" y="2286000"/>
            <a:ext cx="772985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i="0" dirty="0">
                <a:solidFill>
                  <a:srgbClr val="050044"/>
                </a:solidFill>
                <a:effectLst/>
                <a:latin typeface="Rico Sans"/>
              </a:rPr>
              <a:t>O que é e para que serve um planejamento financeiro?</a:t>
            </a:r>
          </a:p>
          <a:p>
            <a:endParaRPr lang="pt-BR" b="1" i="0" dirty="0">
              <a:solidFill>
                <a:srgbClr val="050044"/>
              </a:solidFill>
              <a:effectLst/>
              <a:latin typeface="Rico Sans"/>
            </a:endParaRPr>
          </a:p>
          <a:p>
            <a:pPr algn="just"/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O planejamento financeiro pessoal nada mais é do que definir uma estratégia para tomada de decisões a partir da utilização de ferramentas de controle, empregando uma inteligência capaz de facilitar a realização dos objetivos levando em consideração o perfil e característica pessoal de cada pessoa.</a:t>
            </a:r>
            <a:endParaRPr lang="pt-BR" dirty="0">
              <a:solidFill>
                <a:srgbClr val="050044"/>
              </a:solidFill>
              <a:latin typeface="Rico Sans"/>
            </a:endParaRPr>
          </a:p>
          <a:p>
            <a:pPr algn="just"/>
            <a:endParaRPr lang="pt-BR" b="0" i="0" dirty="0">
              <a:solidFill>
                <a:srgbClr val="050044"/>
              </a:solidFill>
              <a:effectLst/>
              <a:latin typeface="Rico Sans"/>
            </a:endParaRPr>
          </a:p>
          <a:p>
            <a:pPr algn="just"/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Ele serve para organizar as ações para </a:t>
            </a:r>
            <a:r>
              <a:rPr lang="pt-BR" b="1" i="0" dirty="0">
                <a:solidFill>
                  <a:srgbClr val="050044"/>
                </a:solidFill>
                <a:effectLst/>
                <a:latin typeface="Rico Sans"/>
              </a:rPr>
              <a:t>alcançar metas financeiras</a:t>
            </a:r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 e, assim, pode ser utilizado para quitar dívidas, pagar as contas em dia, comprar uma casa, carro ou multiplicar seu patrimônio.</a:t>
            </a:r>
          </a:p>
          <a:p>
            <a:pPr algn="just"/>
            <a:endParaRPr lang="pt-BR" b="0" i="0" dirty="0">
              <a:solidFill>
                <a:srgbClr val="050044"/>
              </a:solidFill>
              <a:effectLst/>
              <a:latin typeface="Rico Sans"/>
            </a:endParaRPr>
          </a:p>
          <a:p>
            <a:pPr algn="just"/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As </a:t>
            </a:r>
            <a:r>
              <a:rPr lang="pt-BR" b="1" i="0" dirty="0">
                <a:solidFill>
                  <a:srgbClr val="050044"/>
                </a:solidFill>
                <a:effectLst/>
                <a:latin typeface="Rico Sans"/>
              </a:rPr>
              <a:t>famílias pouco falam sobre dinheiro</a:t>
            </a:r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 (tratam do tema apenas quando surge um problema financeiro) e nas escolas, também, não encontramos projetos de peso desenvolvidos por profissionais gabaritados para tratar do assunto “dinheiro” com propriedade.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object 75"/>
          <p:cNvSpPr txBox="1">
            <a:spLocks noGrp="1"/>
          </p:cNvSpPr>
          <p:nvPr>
            <p:ph type="title"/>
          </p:nvPr>
        </p:nvSpPr>
        <p:spPr>
          <a:xfrm>
            <a:off x="2231898" y="965453"/>
            <a:ext cx="7729855" cy="1356782"/>
          </a:xfrm>
          <a:prstGeom prst="rect">
            <a:avLst/>
          </a:prstGeom>
          <a:solidFill>
            <a:srgbClr val="FFFFFF"/>
          </a:solidFill>
          <a:ln w="32003">
            <a:solidFill>
              <a:srgbClr val="404040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marL="3426460" marR="496570" indent="-2949575" algn="just">
              <a:lnSpc>
                <a:spcPts val="3030"/>
              </a:lnSpc>
              <a:spcBef>
                <a:spcPts val="1580"/>
              </a:spcBef>
              <a:tabLst>
                <a:tab pos="5907405" algn="l"/>
                <a:tab pos="6233795" algn="l"/>
              </a:tabLst>
            </a:pPr>
            <a:r>
              <a:rPr lang="pt-BR" sz="2800" b="0" i="0" dirty="0">
                <a:solidFill>
                  <a:srgbClr val="050044"/>
                </a:solidFill>
                <a:effectLst/>
                <a:latin typeface="Rico Sans"/>
              </a:rPr>
              <a:t>Quando usar o planejamento financeiro pessoal? </a:t>
            </a:r>
            <a:br>
              <a:rPr lang="pt-BR" sz="2800" b="0" i="0" dirty="0">
                <a:solidFill>
                  <a:srgbClr val="050044"/>
                </a:solidFill>
                <a:effectLst/>
                <a:latin typeface="Rico Sans"/>
              </a:rPr>
            </a:br>
            <a:endParaRPr sz="2800" dirty="0">
              <a:latin typeface="Gill Sans MT"/>
              <a:cs typeface="Gill Sans MT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11734800" y="64038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59" h="365759">
                <a:moveTo>
                  <a:pt x="182879" y="0"/>
                </a:moveTo>
                <a:lnTo>
                  <a:pt x="134276" y="6532"/>
                </a:lnTo>
                <a:lnTo>
                  <a:pt x="90593" y="24968"/>
                </a:lnTo>
                <a:lnTo>
                  <a:pt x="53578" y="53563"/>
                </a:lnTo>
                <a:lnTo>
                  <a:pt x="24976" y="90576"/>
                </a:lnTo>
                <a:lnTo>
                  <a:pt x="6535" y="134262"/>
                </a:lnTo>
                <a:lnTo>
                  <a:pt x="0" y="182879"/>
                </a:lnTo>
                <a:lnTo>
                  <a:pt x="6535" y="231497"/>
                </a:lnTo>
                <a:lnTo>
                  <a:pt x="24976" y="275183"/>
                </a:lnTo>
                <a:lnTo>
                  <a:pt x="53578" y="312196"/>
                </a:lnTo>
                <a:lnTo>
                  <a:pt x="90593" y="340791"/>
                </a:lnTo>
                <a:lnTo>
                  <a:pt x="134276" y="359227"/>
                </a:lnTo>
                <a:lnTo>
                  <a:pt x="182879" y="365759"/>
                </a:lnTo>
                <a:lnTo>
                  <a:pt x="231483" y="359227"/>
                </a:lnTo>
                <a:lnTo>
                  <a:pt x="275166" y="340791"/>
                </a:lnTo>
                <a:lnTo>
                  <a:pt x="312181" y="312196"/>
                </a:lnTo>
                <a:lnTo>
                  <a:pt x="340783" y="275183"/>
                </a:lnTo>
                <a:lnTo>
                  <a:pt x="359224" y="231497"/>
                </a:lnTo>
                <a:lnTo>
                  <a:pt x="365759" y="182879"/>
                </a:lnTo>
                <a:lnTo>
                  <a:pt x="359224" y="134262"/>
                </a:lnTo>
                <a:lnTo>
                  <a:pt x="340783" y="90576"/>
                </a:lnTo>
                <a:lnTo>
                  <a:pt x="312181" y="53563"/>
                </a:lnTo>
                <a:lnTo>
                  <a:pt x="275166" y="24968"/>
                </a:lnTo>
                <a:lnTo>
                  <a:pt x="231483" y="6532"/>
                </a:lnTo>
                <a:lnTo>
                  <a:pt x="182879" y="0"/>
                </a:lnTo>
                <a:close/>
              </a:path>
            </a:pathLst>
          </a:custGeom>
          <a:solidFill>
            <a:srgbClr val="1D1D1D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21</a:t>
            </a:fld>
            <a:endParaRPr dirty="0"/>
          </a:p>
        </p:txBody>
      </p:sp>
      <p:sp>
        <p:nvSpPr>
          <p:cNvPr id="78" name="CaixaDeTexto 77">
            <a:extLst>
              <a:ext uri="{FF2B5EF4-FFF2-40B4-BE49-F238E27FC236}">
                <a16:creationId xmlns:a16="http://schemas.microsoft.com/office/drawing/2014/main" id="{7A608904-B02E-8650-7E4B-CC28805F02DD}"/>
              </a:ext>
            </a:extLst>
          </p:cNvPr>
          <p:cNvSpPr txBox="1"/>
          <p:nvPr/>
        </p:nvSpPr>
        <p:spPr>
          <a:xfrm>
            <a:off x="2231897" y="2286000"/>
            <a:ext cx="77298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pPr algn="just"/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Seja em </a:t>
            </a:r>
            <a:r>
              <a:rPr lang="pt-BR" b="1" i="0" dirty="0">
                <a:solidFill>
                  <a:srgbClr val="050044"/>
                </a:solidFill>
                <a:effectLst/>
                <a:latin typeface="Rico Sans"/>
              </a:rPr>
              <a:t>cenários de crise</a:t>
            </a:r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 (para acabar com as dívidas, sair do vermelho e colocar as contas em dia) ou de </a:t>
            </a:r>
            <a:r>
              <a:rPr lang="pt-BR" b="1" i="0" dirty="0">
                <a:solidFill>
                  <a:srgbClr val="050044"/>
                </a:solidFill>
                <a:effectLst/>
                <a:latin typeface="Rico Sans"/>
              </a:rPr>
              <a:t>prosperidade</a:t>
            </a:r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 (aquisição de bens e investimentos financeiros), todo momento é propício para organizar as finanças e planejar um futuro melhor.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930491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9BAEB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046988" y="468630"/>
            <a:ext cx="10099675" cy="5345430"/>
            <a:chOff x="1046988" y="468630"/>
            <a:chExt cx="10099675" cy="5345430"/>
          </a:xfrm>
        </p:grpSpPr>
        <p:sp>
          <p:nvSpPr>
            <p:cNvPr id="4" name="object 4"/>
            <p:cNvSpPr/>
            <p:nvPr/>
          </p:nvSpPr>
          <p:spPr>
            <a:xfrm>
              <a:off x="1249680" y="1248156"/>
              <a:ext cx="9692640" cy="4361815"/>
            </a:xfrm>
            <a:custGeom>
              <a:avLst/>
              <a:gdLst/>
              <a:ahLst/>
              <a:cxnLst/>
              <a:rect l="l" t="t" r="r" b="b"/>
              <a:pathLst>
                <a:path w="9692640" h="4361815">
                  <a:moveTo>
                    <a:pt x="9692640" y="0"/>
                  </a:moveTo>
                  <a:lnTo>
                    <a:pt x="0" y="0"/>
                  </a:lnTo>
                  <a:lnTo>
                    <a:pt x="0" y="4361688"/>
                  </a:lnTo>
                  <a:lnTo>
                    <a:pt x="9692640" y="4361688"/>
                  </a:lnTo>
                  <a:lnTo>
                    <a:pt x="96926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1062990" y="1061466"/>
              <a:ext cx="10067925" cy="4737100"/>
            </a:xfrm>
            <a:custGeom>
              <a:avLst/>
              <a:gdLst/>
              <a:ahLst/>
              <a:cxnLst/>
              <a:rect l="l" t="t" r="r" b="b"/>
              <a:pathLst>
                <a:path w="10067925" h="4737100">
                  <a:moveTo>
                    <a:pt x="0" y="4736592"/>
                  </a:moveTo>
                  <a:lnTo>
                    <a:pt x="10067544" y="4736592"/>
                  </a:lnTo>
                  <a:lnTo>
                    <a:pt x="10067544" y="0"/>
                  </a:lnTo>
                  <a:lnTo>
                    <a:pt x="0" y="0"/>
                  </a:lnTo>
                  <a:lnTo>
                    <a:pt x="0" y="4736592"/>
                  </a:lnTo>
                  <a:close/>
                </a:path>
              </a:pathLst>
            </a:custGeom>
            <a:ln w="3200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231898" y="468630"/>
              <a:ext cx="7729855" cy="1188720"/>
            </a:xfrm>
            <a:custGeom>
              <a:avLst/>
              <a:gdLst/>
              <a:ahLst/>
              <a:cxnLst/>
              <a:rect l="l" t="t" r="r" b="b"/>
              <a:pathLst>
                <a:path w="7729855" h="1188720">
                  <a:moveTo>
                    <a:pt x="7729728" y="0"/>
                  </a:moveTo>
                  <a:lnTo>
                    <a:pt x="0" y="0"/>
                  </a:lnTo>
                  <a:lnTo>
                    <a:pt x="0" y="1188720"/>
                  </a:lnTo>
                  <a:lnTo>
                    <a:pt x="7729728" y="1188720"/>
                  </a:lnTo>
                  <a:lnTo>
                    <a:pt x="77297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231898" y="468630"/>
            <a:ext cx="7729855" cy="1209305"/>
          </a:xfrm>
          <a:prstGeom prst="rect">
            <a:avLst/>
          </a:prstGeom>
          <a:ln w="32003">
            <a:solidFill>
              <a:srgbClr val="404040"/>
            </a:solidFill>
          </a:ln>
        </p:spPr>
        <p:txBody>
          <a:bodyPr vert="horz" wrap="square" lIns="0" tIns="344170" rIns="0" bIns="0" rtlCol="0">
            <a:spAutoFit/>
          </a:bodyPr>
          <a:lstStyle/>
          <a:p>
            <a:pPr marR="24130" algn="ctr">
              <a:lnSpc>
                <a:spcPct val="100000"/>
              </a:lnSpc>
              <a:spcBef>
                <a:spcPts val="2710"/>
              </a:spcBef>
            </a:pPr>
            <a:r>
              <a:rPr lang="pt-BR" sz="2800" b="0" spc="195" dirty="0">
                <a:solidFill>
                  <a:srgbClr val="252525"/>
                </a:solidFill>
                <a:latin typeface="Gill Sans MT"/>
                <a:cs typeface="Gill Sans MT"/>
              </a:rPr>
              <a:t>III - Planejamento e Controle Financeiro</a:t>
            </a:r>
            <a:br>
              <a:rPr lang="pt-BR" sz="2800" b="0" spc="195" dirty="0">
                <a:solidFill>
                  <a:srgbClr val="252525"/>
                </a:solidFill>
                <a:latin typeface="Gill Sans MT"/>
                <a:cs typeface="Gill Sans MT"/>
              </a:rPr>
            </a:br>
            <a:endParaRPr lang="pt-BR" sz="2800" dirty="0">
              <a:latin typeface="Gill Sans MT"/>
              <a:cs typeface="Gill Sans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27428" y="1834388"/>
            <a:ext cx="9045575" cy="35958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l"/>
            <a:r>
              <a:rPr lang="pt-BR" sz="2000" b="0" i="0" dirty="0">
                <a:effectLst/>
                <a:latin typeface="Rico Sans"/>
              </a:rPr>
              <a:t>Como montar um planejamento financeiro pessoal em 9 passos?</a:t>
            </a:r>
          </a:p>
          <a:p>
            <a:pPr algn="l"/>
            <a:endParaRPr lang="pt-BR" sz="2000" dirty="0">
              <a:solidFill>
                <a:srgbClr val="050044"/>
              </a:solidFill>
              <a:latin typeface="Rico Sans"/>
            </a:endParaRPr>
          </a:p>
          <a:p>
            <a:pPr marL="400050" indent="-400050">
              <a:buFont typeface="+mj-lt"/>
              <a:buAutoNum type="romanUcPeriod"/>
            </a:pPr>
            <a:r>
              <a:rPr lang="pt-BR" sz="2000" b="1" i="0" dirty="0">
                <a:solidFill>
                  <a:srgbClr val="050044"/>
                </a:solidFill>
                <a:effectLst/>
                <a:latin typeface="Rico Sans"/>
              </a:rPr>
              <a:t>Organize suas contas pessoais;</a:t>
            </a:r>
          </a:p>
          <a:p>
            <a:pPr marL="400050" indent="-400050">
              <a:buFont typeface="+mj-lt"/>
              <a:buAutoNum type="romanUcPeriod"/>
            </a:pPr>
            <a:r>
              <a:rPr lang="pt-BR" sz="2000" b="1" i="0" dirty="0">
                <a:solidFill>
                  <a:srgbClr val="050044"/>
                </a:solidFill>
                <a:effectLst/>
                <a:latin typeface="Rico Sans"/>
              </a:rPr>
              <a:t>Use uma planilha Excel ou APP de controle mensal;</a:t>
            </a:r>
            <a:endParaRPr lang="pt-BR" sz="2000" b="0" i="0" dirty="0">
              <a:solidFill>
                <a:srgbClr val="050044"/>
              </a:solidFill>
              <a:effectLst/>
              <a:latin typeface="Rico Sans"/>
            </a:endParaRPr>
          </a:p>
          <a:p>
            <a:pPr marL="400050" indent="-400050">
              <a:buFont typeface="+mj-lt"/>
              <a:buAutoNum type="romanUcPeriod"/>
            </a:pPr>
            <a:r>
              <a:rPr lang="pt-BR" sz="2000" b="1" i="0" dirty="0">
                <a:solidFill>
                  <a:srgbClr val="050044"/>
                </a:solidFill>
                <a:effectLst/>
                <a:latin typeface="Rico Sans"/>
              </a:rPr>
              <a:t>Aprenda a lidar com o dinheiro;</a:t>
            </a:r>
            <a:endParaRPr lang="pt-BR" sz="2000" b="0" i="0" dirty="0">
              <a:solidFill>
                <a:srgbClr val="050044"/>
              </a:solidFill>
              <a:effectLst/>
              <a:latin typeface="Rico Sans"/>
            </a:endParaRPr>
          </a:p>
          <a:p>
            <a:pPr marL="400050" indent="-400050">
              <a:buFont typeface="+mj-lt"/>
              <a:buAutoNum type="romanUcPeriod"/>
            </a:pPr>
            <a:r>
              <a:rPr lang="pt-BR" sz="2000" b="1" i="0" dirty="0">
                <a:solidFill>
                  <a:srgbClr val="050044"/>
                </a:solidFill>
                <a:effectLst/>
                <a:latin typeface="Rico Sans"/>
              </a:rPr>
              <a:t>Defina seus objetivos e projetos financeiros</a:t>
            </a:r>
            <a:endParaRPr lang="pt-BR" sz="2000" b="0" i="0" dirty="0">
              <a:solidFill>
                <a:srgbClr val="050044"/>
              </a:solidFill>
              <a:effectLst/>
              <a:latin typeface="Rico Sans"/>
            </a:endParaRPr>
          </a:p>
          <a:p>
            <a:pPr marL="400050" indent="-400050">
              <a:buFont typeface="+mj-lt"/>
              <a:buAutoNum type="romanUcPeriod"/>
            </a:pPr>
            <a:r>
              <a:rPr lang="pt-BR" sz="2000" b="1" i="0" dirty="0">
                <a:solidFill>
                  <a:srgbClr val="050044"/>
                </a:solidFill>
                <a:effectLst/>
                <a:latin typeface="Rico Sans"/>
              </a:rPr>
              <a:t>Aprenda que a educação financeira pessoal é um conhecimento rentável;</a:t>
            </a:r>
          </a:p>
          <a:p>
            <a:pPr marL="400050" indent="-400050">
              <a:buFont typeface="+mj-lt"/>
              <a:buAutoNum type="romanUcPeriod"/>
            </a:pPr>
            <a:r>
              <a:rPr lang="pt-BR" sz="2000" b="1" i="0" dirty="0">
                <a:solidFill>
                  <a:srgbClr val="050044"/>
                </a:solidFill>
                <a:effectLst/>
                <a:latin typeface="Rico Sans"/>
              </a:rPr>
              <a:t>Ajuste os seus hábitos para montar um bom planejamento financeiro pessoal;</a:t>
            </a:r>
            <a:endParaRPr lang="pt-BR" sz="2000" b="0" i="0" dirty="0">
              <a:solidFill>
                <a:srgbClr val="050044"/>
              </a:solidFill>
              <a:effectLst/>
              <a:latin typeface="Rico Sans"/>
            </a:endParaRPr>
          </a:p>
          <a:p>
            <a:pPr marL="400050" indent="-400050">
              <a:buFont typeface="+mj-lt"/>
              <a:buAutoNum type="romanUcPeriod"/>
            </a:pPr>
            <a:r>
              <a:rPr lang="pt-BR" sz="2000" b="1" i="0" dirty="0">
                <a:solidFill>
                  <a:srgbClr val="050044"/>
                </a:solidFill>
                <a:effectLst/>
                <a:latin typeface="Rico Sans"/>
              </a:rPr>
              <a:t>Economize seu dinheiro periodicamente;</a:t>
            </a:r>
            <a:endParaRPr lang="pt-BR" sz="2000" b="0" i="0" dirty="0">
              <a:solidFill>
                <a:srgbClr val="050044"/>
              </a:solidFill>
              <a:effectLst/>
              <a:latin typeface="Rico Sans"/>
            </a:endParaRPr>
          </a:p>
          <a:p>
            <a:pPr marL="400050" indent="-400050">
              <a:buFont typeface="+mj-lt"/>
              <a:buAutoNum type="romanUcPeriod"/>
            </a:pPr>
            <a:r>
              <a:rPr lang="pt-BR" sz="2000" b="1" i="0" dirty="0">
                <a:solidFill>
                  <a:srgbClr val="050044"/>
                </a:solidFill>
                <a:effectLst/>
                <a:latin typeface="Rico Sans"/>
              </a:rPr>
              <a:t>Monitore seu controle financeiro e seus investimentos;</a:t>
            </a:r>
            <a:endParaRPr lang="pt-BR" sz="2000" b="0" i="0" dirty="0">
              <a:solidFill>
                <a:srgbClr val="050044"/>
              </a:solidFill>
              <a:effectLst/>
              <a:latin typeface="Rico Sans"/>
            </a:endParaRPr>
          </a:p>
          <a:p>
            <a:pPr marL="400050" indent="-400050">
              <a:buFont typeface="+mj-lt"/>
              <a:buAutoNum type="romanUcPeriod"/>
            </a:pPr>
            <a:r>
              <a:rPr lang="pt-BR" sz="2000" b="1" i="0" dirty="0">
                <a:solidFill>
                  <a:srgbClr val="050044"/>
                </a:solidFill>
                <a:effectLst/>
                <a:latin typeface="Rico Sans"/>
              </a:rPr>
              <a:t>Viva de acordo com sua condição financeira.</a:t>
            </a:r>
            <a:endParaRPr lang="pt-BR" sz="2000" b="0" i="0" dirty="0">
              <a:solidFill>
                <a:srgbClr val="050044"/>
              </a:solidFill>
              <a:effectLst/>
              <a:latin typeface="Rico Sans"/>
            </a:endParaRPr>
          </a:p>
          <a:p>
            <a:pPr marL="241300" indent="-228600">
              <a:lnSpc>
                <a:spcPct val="100000"/>
              </a:lnSpc>
              <a:spcBef>
                <a:spcPts val="100"/>
              </a:spcBef>
              <a:buClr>
                <a:srgbClr val="9BAEB5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endParaRPr sz="1200" dirty="0">
              <a:latin typeface="Gill Sans MT"/>
              <a:cs typeface="Gill Sans MT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1734800" y="64038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59" h="365759">
                <a:moveTo>
                  <a:pt x="182879" y="0"/>
                </a:moveTo>
                <a:lnTo>
                  <a:pt x="134276" y="6532"/>
                </a:lnTo>
                <a:lnTo>
                  <a:pt x="90593" y="24968"/>
                </a:lnTo>
                <a:lnTo>
                  <a:pt x="53578" y="53563"/>
                </a:lnTo>
                <a:lnTo>
                  <a:pt x="24976" y="90576"/>
                </a:lnTo>
                <a:lnTo>
                  <a:pt x="6535" y="134262"/>
                </a:lnTo>
                <a:lnTo>
                  <a:pt x="0" y="182879"/>
                </a:lnTo>
                <a:lnTo>
                  <a:pt x="6535" y="231497"/>
                </a:lnTo>
                <a:lnTo>
                  <a:pt x="24976" y="275183"/>
                </a:lnTo>
                <a:lnTo>
                  <a:pt x="53578" y="312196"/>
                </a:lnTo>
                <a:lnTo>
                  <a:pt x="90593" y="340791"/>
                </a:lnTo>
                <a:lnTo>
                  <a:pt x="134276" y="359227"/>
                </a:lnTo>
                <a:lnTo>
                  <a:pt x="182879" y="365759"/>
                </a:lnTo>
                <a:lnTo>
                  <a:pt x="231483" y="359227"/>
                </a:lnTo>
                <a:lnTo>
                  <a:pt x="275166" y="340791"/>
                </a:lnTo>
                <a:lnTo>
                  <a:pt x="312181" y="312196"/>
                </a:lnTo>
                <a:lnTo>
                  <a:pt x="340783" y="275183"/>
                </a:lnTo>
                <a:lnTo>
                  <a:pt x="359224" y="231497"/>
                </a:lnTo>
                <a:lnTo>
                  <a:pt x="365759" y="182879"/>
                </a:lnTo>
                <a:lnTo>
                  <a:pt x="359224" y="134262"/>
                </a:lnTo>
                <a:lnTo>
                  <a:pt x="340783" y="90576"/>
                </a:lnTo>
                <a:lnTo>
                  <a:pt x="312181" y="53563"/>
                </a:lnTo>
                <a:lnTo>
                  <a:pt x="275166" y="24968"/>
                </a:lnTo>
                <a:lnTo>
                  <a:pt x="231483" y="6532"/>
                </a:lnTo>
                <a:lnTo>
                  <a:pt x="182879" y="0"/>
                </a:lnTo>
                <a:close/>
              </a:path>
            </a:pathLst>
          </a:custGeom>
          <a:solidFill>
            <a:srgbClr val="1D1D1D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22</a:t>
            </a:fld>
            <a:endParaRPr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object 75"/>
          <p:cNvSpPr txBox="1">
            <a:spLocks noGrp="1"/>
          </p:cNvSpPr>
          <p:nvPr>
            <p:ph type="title"/>
          </p:nvPr>
        </p:nvSpPr>
        <p:spPr>
          <a:xfrm>
            <a:off x="2231898" y="965453"/>
            <a:ext cx="7729855" cy="972061"/>
          </a:xfrm>
          <a:prstGeom prst="rect">
            <a:avLst/>
          </a:prstGeom>
          <a:solidFill>
            <a:srgbClr val="FFFFFF"/>
          </a:solidFill>
          <a:ln w="32003">
            <a:solidFill>
              <a:srgbClr val="404040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marL="3426460" marR="496570" indent="-2949575" algn="just">
              <a:lnSpc>
                <a:spcPts val="3030"/>
              </a:lnSpc>
              <a:spcBef>
                <a:spcPts val="1580"/>
              </a:spcBef>
              <a:tabLst>
                <a:tab pos="5907405" algn="l"/>
                <a:tab pos="6233795" algn="l"/>
              </a:tabLst>
            </a:pPr>
            <a:r>
              <a:rPr lang="pt-BR" sz="2800" b="0" spc="195" dirty="0">
                <a:solidFill>
                  <a:srgbClr val="252525"/>
                </a:solidFill>
                <a:latin typeface="Gill Sans MT"/>
                <a:cs typeface="Gill Sans MT"/>
              </a:rPr>
              <a:t>I</a:t>
            </a:r>
            <a:r>
              <a:rPr lang="pt-BR" sz="2800" b="0" spc="195" dirty="0">
                <a:solidFill>
                  <a:srgbClr val="050044"/>
                </a:solidFill>
                <a:latin typeface="Rico Sans"/>
                <a:cs typeface="Gill Sans MT"/>
              </a:rPr>
              <a:t> </a:t>
            </a:r>
            <a:r>
              <a:rPr lang="pt-BR" sz="2800" b="0" spc="195" dirty="0">
                <a:solidFill>
                  <a:srgbClr val="252525"/>
                </a:solidFill>
              </a:rPr>
              <a:t>- Organize suas contas pessoais</a:t>
            </a:r>
            <a:br>
              <a:rPr lang="pt-BR" sz="2800" b="0" i="0" dirty="0">
                <a:solidFill>
                  <a:srgbClr val="050044"/>
                </a:solidFill>
                <a:effectLst/>
                <a:latin typeface="Rico Sans"/>
              </a:rPr>
            </a:br>
            <a:endParaRPr lang="pt-BR" sz="2800" dirty="0">
              <a:latin typeface="Gill Sans MT"/>
              <a:cs typeface="Gill Sans MT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11734800" y="64038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59" h="365759">
                <a:moveTo>
                  <a:pt x="182879" y="0"/>
                </a:moveTo>
                <a:lnTo>
                  <a:pt x="134276" y="6532"/>
                </a:lnTo>
                <a:lnTo>
                  <a:pt x="90593" y="24968"/>
                </a:lnTo>
                <a:lnTo>
                  <a:pt x="53578" y="53563"/>
                </a:lnTo>
                <a:lnTo>
                  <a:pt x="24976" y="90576"/>
                </a:lnTo>
                <a:lnTo>
                  <a:pt x="6535" y="134262"/>
                </a:lnTo>
                <a:lnTo>
                  <a:pt x="0" y="182879"/>
                </a:lnTo>
                <a:lnTo>
                  <a:pt x="6535" y="231497"/>
                </a:lnTo>
                <a:lnTo>
                  <a:pt x="24976" y="275183"/>
                </a:lnTo>
                <a:lnTo>
                  <a:pt x="53578" y="312196"/>
                </a:lnTo>
                <a:lnTo>
                  <a:pt x="90593" y="340791"/>
                </a:lnTo>
                <a:lnTo>
                  <a:pt x="134276" y="359227"/>
                </a:lnTo>
                <a:lnTo>
                  <a:pt x="182879" y="365759"/>
                </a:lnTo>
                <a:lnTo>
                  <a:pt x="231483" y="359227"/>
                </a:lnTo>
                <a:lnTo>
                  <a:pt x="275166" y="340791"/>
                </a:lnTo>
                <a:lnTo>
                  <a:pt x="312181" y="312196"/>
                </a:lnTo>
                <a:lnTo>
                  <a:pt x="340783" y="275183"/>
                </a:lnTo>
                <a:lnTo>
                  <a:pt x="359224" y="231497"/>
                </a:lnTo>
                <a:lnTo>
                  <a:pt x="365759" y="182879"/>
                </a:lnTo>
                <a:lnTo>
                  <a:pt x="359224" y="134262"/>
                </a:lnTo>
                <a:lnTo>
                  <a:pt x="340783" y="90576"/>
                </a:lnTo>
                <a:lnTo>
                  <a:pt x="312181" y="53563"/>
                </a:lnTo>
                <a:lnTo>
                  <a:pt x="275166" y="24968"/>
                </a:lnTo>
                <a:lnTo>
                  <a:pt x="231483" y="6532"/>
                </a:lnTo>
                <a:lnTo>
                  <a:pt x="182879" y="0"/>
                </a:lnTo>
                <a:close/>
              </a:path>
            </a:pathLst>
          </a:custGeom>
          <a:solidFill>
            <a:srgbClr val="1D1D1D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23</a:t>
            </a:fld>
            <a:endParaRPr dirty="0"/>
          </a:p>
        </p:txBody>
      </p:sp>
      <p:sp>
        <p:nvSpPr>
          <p:cNvPr id="78" name="CaixaDeTexto 77">
            <a:extLst>
              <a:ext uri="{FF2B5EF4-FFF2-40B4-BE49-F238E27FC236}">
                <a16:creationId xmlns:a16="http://schemas.microsoft.com/office/drawing/2014/main" id="{7A608904-B02E-8650-7E4B-CC28805F02DD}"/>
              </a:ext>
            </a:extLst>
          </p:cNvPr>
          <p:cNvSpPr txBox="1"/>
          <p:nvPr/>
        </p:nvSpPr>
        <p:spPr>
          <a:xfrm>
            <a:off x="2231897" y="2286000"/>
            <a:ext cx="772985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 </a:t>
            </a:r>
          </a:p>
          <a:p>
            <a:pPr algn="just"/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Organização é algo primordial para quem pretende </a:t>
            </a:r>
            <a:r>
              <a:rPr lang="pt-BR" b="1" i="0" dirty="0">
                <a:solidFill>
                  <a:srgbClr val="050044"/>
                </a:solidFill>
                <a:effectLst/>
                <a:latin typeface="Rico Sans"/>
              </a:rPr>
              <a:t>desenvolver o</a:t>
            </a:r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 </a:t>
            </a:r>
            <a:r>
              <a:rPr lang="pt-BR" b="1" i="0" dirty="0">
                <a:solidFill>
                  <a:srgbClr val="050044"/>
                </a:solidFill>
                <a:effectLst/>
                <a:latin typeface="Rico Sans"/>
              </a:rPr>
              <a:t>controle financeiro</a:t>
            </a:r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 e também é uma das exigências básicas para um bom planejamento financeiro pessoal.</a:t>
            </a:r>
          </a:p>
          <a:p>
            <a:pPr algn="just"/>
            <a:endParaRPr lang="pt-BR" dirty="0">
              <a:solidFill>
                <a:srgbClr val="050044"/>
              </a:solidFill>
              <a:latin typeface="Rico Sans"/>
            </a:endParaRPr>
          </a:p>
          <a:p>
            <a:pPr algn="just"/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Um controle financeiro pessoal simples pode ser suficiente para garantir ótimos resultados, e ele pode ser feito inclusive usando uma </a:t>
            </a:r>
            <a:r>
              <a:rPr lang="pt-BR" b="1" i="0" dirty="0">
                <a:solidFill>
                  <a:srgbClr val="050044"/>
                </a:solidFill>
                <a:effectLst/>
                <a:latin typeface="Rico Sans"/>
              </a:rPr>
              <a:t>caderneta</a:t>
            </a:r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, na qual os </a:t>
            </a:r>
            <a:r>
              <a:rPr lang="pt-BR" b="1" i="0" dirty="0">
                <a:solidFill>
                  <a:srgbClr val="050044"/>
                </a:solidFill>
                <a:effectLst/>
                <a:latin typeface="Rico Sans"/>
              </a:rPr>
              <a:t>valores de receitas e despesas são inseridos</a:t>
            </a:r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.</a:t>
            </a:r>
          </a:p>
          <a:p>
            <a:pPr algn="just"/>
            <a:endParaRPr lang="pt-BR" b="0" i="0" dirty="0">
              <a:solidFill>
                <a:srgbClr val="050044"/>
              </a:solidFill>
              <a:effectLst/>
              <a:latin typeface="Rico Sans"/>
            </a:endParaRPr>
          </a:p>
          <a:p>
            <a:pPr algn="just"/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Algumas pessoas preferem </a:t>
            </a:r>
            <a:r>
              <a:rPr lang="pt-BR" b="1" i="0" dirty="0">
                <a:solidFill>
                  <a:srgbClr val="050044"/>
                </a:solidFill>
                <a:effectLst/>
                <a:latin typeface="Rico Sans"/>
              </a:rPr>
              <a:t>utilizar ferramentas</a:t>
            </a:r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 para se organizar. Uma </a:t>
            </a:r>
            <a:r>
              <a:rPr lang="pt-BR" b="1" i="0" dirty="0">
                <a:solidFill>
                  <a:srgbClr val="050044"/>
                </a:solidFill>
                <a:effectLst/>
                <a:latin typeface="Rico Sans"/>
              </a:rPr>
              <a:t>planilha de controle financeiro</a:t>
            </a:r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, </a:t>
            </a:r>
            <a:r>
              <a:rPr lang="pt-BR" b="1" i="0" dirty="0">
                <a:solidFill>
                  <a:srgbClr val="050044"/>
                </a:solidFill>
                <a:effectLst/>
                <a:latin typeface="Rico Sans"/>
              </a:rPr>
              <a:t>utilizando o Excel</a:t>
            </a:r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, é uma alternativa que funciona muito bem.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138802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object 75"/>
          <p:cNvSpPr txBox="1">
            <a:spLocks noGrp="1"/>
          </p:cNvSpPr>
          <p:nvPr>
            <p:ph type="title"/>
          </p:nvPr>
        </p:nvSpPr>
        <p:spPr>
          <a:xfrm>
            <a:off x="2231898" y="965453"/>
            <a:ext cx="7729855" cy="1356782"/>
          </a:xfrm>
          <a:prstGeom prst="rect">
            <a:avLst/>
          </a:prstGeom>
          <a:solidFill>
            <a:srgbClr val="FFFFFF"/>
          </a:solidFill>
          <a:ln w="32003">
            <a:solidFill>
              <a:srgbClr val="404040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marL="3426460" marR="496570" indent="-2949575" algn="just">
              <a:lnSpc>
                <a:spcPts val="3030"/>
              </a:lnSpc>
              <a:spcBef>
                <a:spcPts val="1580"/>
              </a:spcBef>
              <a:tabLst>
                <a:tab pos="5907405" algn="l"/>
                <a:tab pos="6233795" algn="l"/>
              </a:tabLst>
            </a:pPr>
            <a:r>
              <a:rPr lang="pt-BR" sz="2800" b="0" spc="195" dirty="0">
                <a:solidFill>
                  <a:srgbClr val="050044"/>
                </a:solidFill>
                <a:latin typeface="Rico Sans"/>
              </a:rPr>
              <a:t>II - Use uma planilha Excel ou APP de controle mensal</a:t>
            </a:r>
            <a:br>
              <a:rPr lang="pt-BR" sz="2800" b="1" i="0" dirty="0">
                <a:solidFill>
                  <a:srgbClr val="050044"/>
                </a:solidFill>
                <a:effectLst/>
                <a:latin typeface="Rico Sans"/>
              </a:rPr>
            </a:br>
            <a:endParaRPr sz="2800" dirty="0">
              <a:latin typeface="Gill Sans MT"/>
              <a:cs typeface="Gill Sans MT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11734800" y="64038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59" h="365759">
                <a:moveTo>
                  <a:pt x="182879" y="0"/>
                </a:moveTo>
                <a:lnTo>
                  <a:pt x="134276" y="6532"/>
                </a:lnTo>
                <a:lnTo>
                  <a:pt x="90593" y="24968"/>
                </a:lnTo>
                <a:lnTo>
                  <a:pt x="53578" y="53563"/>
                </a:lnTo>
                <a:lnTo>
                  <a:pt x="24976" y="90576"/>
                </a:lnTo>
                <a:lnTo>
                  <a:pt x="6535" y="134262"/>
                </a:lnTo>
                <a:lnTo>
                  <a:pt x="0" y="182879"/>
                </a:lnTo>
                <a:lnTo>
                  <a:pt x="6535" y="231497"/>
                </a:lnTo>
                <a:lnTo>
                  <a:pt x="24976" y="275183"/>
                </a:lnTo>
                <a:lnTo>
                  <a:pt x="53578" y="312196"/>
                </a:lnTo>
                <a:lnTo>
                  <a:pt x="90593" y="340791"/>
                </a:lnTo>
                <a:lnTo>
                  <a:pt x="134276" y="359227"/>
                </a:lnTo>
                <a:lnTo>
                  <a:pt x="182879" y="365759"/>
                </a:lnTo>
                <a:lnTo>
                  <a:pt x="231483" y="359227"/>
                </a:lnTo>
                <a:lnTo>
                  <a:pt x="275166" y="340791"/>
                </a:lnTo>
                <a:lnTo>
                  <a:pt x="312181" y="312196"/>
                </a:lnTo>
                <a:lnTo>
                  <a:pt x="340783" y="275183"/>
                </a:lnTo>
                <a:lnTo>
                  <a:pt x="359224" y="231497"/>
                </a:lnTo>
                <a:lnTo>
                  <a:pt x="365759" y="182879"/>
                </a:lnTo>
                <a:lnTo>
                  <a:pt x="359224" y="134262"/>
                </a:lnTo>
                <a:lnTo>
                  <a:pt x="340783" y="90576"/>
                </a:lnTo>
                <a:lnTo>
                  <a:pt x="312181" y="53563"/>
                </a:lnTo>
                <a:lnTo>
                  <a:pt x="275166" y="24968"/>
                </a:lnTo>
                <a:lnTo>
                  <a:pt x="231483" y="6532"/>
                </a:lnTo>
                <a:lnTo>
                  <a:pt x="182879" y="0"/>
                </a:lnTo>
                <a:close/>
              </a:path>
            </a:pathLst>
          </a:custGeom>
          <a:solidFill>
            <a:srgbClr val="1D1D1D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24</a:t>
            </a:fld>
            <a:endParaRPr dirty="0"/>
          </a:p>
        </p:txBody>
      </p:sp>
      <p:sp>
        <p:nvSpPr>
          <p:cNvPr id="78" name="CaixaDeTexto 77">
            <a:extLst>
              <a:ext uri="{FF2B5EF4-FFF2-40B4-BE49-F238E27FC236}">
                <a16:creationId xmlns:a16="http://schemas.microsoft.com/office/drawing/2014/main" id="{7A608904-B02E-8650-7E4B-CC28805F02DD}"/>
              </a:ext>
            </a:extLst>
          </p:cNvPr>
          <p:cNvSpPr txBox="1"/>
          <p:nvPr/>
        </p:nvSpPr>
        <p:spPr>
          <a:xfrm>
            <a:off x="2231897" y="2286000"/>
            <a:ext cx="7729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b="0" i="0" dirty="0">
              <a:solidFill>
                <a:srgbClr val="050044"/>
              </a:solidFill>
              <a:effectLst/>
              <a:latin typeface="Rico Sans"/>
            </a:endParaRPr>
          </a:p>
          <a:p>
            <a:pPr algn="just"/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Existem muitos modelos de planilhas, algumas inclusive oferecem gráficos que facilitam a visualização da </a:t>
            </a:r>
            <a:r>
              <a:rPr lang="pt-BR" b="1" i="0" dirty="0">
                <a:solidFill>
                  <a:srgbClr val="050044"/>
                </a:solidFill>
                <a:effectLst/>
                <a:latin typeface="Rico Sans"/>
              </a:rPr>
              <a:t>evolução dos gastos e receitas</a:t>
            </a:r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.</a:t>
            </a:r>
          </a:p>
          <a:p>
            <a:pPr algn="just"/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Você </a:t>
            </a:r>
            <a:r>
              <a:rPr lang="pt-BR" b="1" i="0" dirty="0">
                <a:solidFill>
                  <a:srgbClr val="050044"/>
                </a:solidFill>
                <a:effectLst/>
                <a:latin typeface="Rico Sans"/>
              </a:rPr>
              <a:t>pode criar sua própria planilha</a:t>
            </a:r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, utilizando os </a:t>
            </a:r>
            <a:r>
              <a:rPr lang="pt-BR" b="1" i="0" dirty="0">
                <a:solidFill>
                  <a:srgbClr val="050044"/>
                </a:solidFill>
                <a:effectLst/>
                <a:latin typeface="Rico Sans"/>
              </a:rPr>
              <a:t>diversos exemplos </a:t>
            </a:r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espalhados pela </a:t>
            </a:r>
            <a:r>
              <a:rPr lang="pt-BR" b="1" i="0" dirty="0">
                <a:solidFill>
                  <a:srgbClr val="050044"/>
                </a:solidFill>
                <a:effectLst/>
                <a:latin typeface="Rico Sans"/>
              </a:rPr>
              <a:t>internet</a:t>
            </a:r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.</a:t>
            </a:r>
          </a:p>
          <a:p>
            <a:pPr algn="just"/>
            <a:endParaRPr lang="pt-BR" dirty="0">
              <a:solidFill>
                <a:srgbClr val="050044"/>
              </a:solidFill>
              <a:latin typeface="Rico Sans"/>
            </a:endParaRPr>
          </a:p>
          <a:p>
            <a:pPr algn="just"/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Também existem diversos APP para baixar no smartphone, com passibilidade de compartilhamento entre membros da família, onde todos podem trabalhar no documento ao mesmo tempo, em diferentes telas.</a:t>
            </a:r>
          </a:p>
          <a:p>
            <a:pPr algn="just"/>
            <a:endParaRPr lang="pt-BR" dirty="0">
              <a:solidFill>
                <a:srgbClr val="050044"/>
              </a:solidFill>
              <a:latin typeface="Rico Sans"/>
            </a:endParaRPr>
          </a:p>
          <a:p>
            <a:pPr algn="just"/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Não adianta gastar e não </a:t>
            </a:r>
            <a:r>
              <a:rPr lang="pt-BR" b="1" i="0" dirty="0">
                <a:solidFill>
                  <a:srgbClr val="050044"/>
                </a:solidFill>
                <a:effectLst/>
                <a:latin typeface="Rico Sans"/>
              </a:rPr>
              <a:t>saber para aonde foi o dinheiro</a:t>
            </a:r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, certo?</a:t>
            </a:r>
          </a:p>
          <a:p>
            <a:pPr algn="l"/>
            <a:endParaRPr lang="pt-BR" b="0" i="0" dirty="0">
              <a:solidFill>
                <a:srgbClr val="050044"/>
              </a:solidFill>
              <a:effectLst/>
              <a:latin typeface="Rico Sans"/>
            </a:endParaRPr>
          </a:p>
        </p:txBody>
      </p:sp>
    </p:spTree>
    <p:extLst>
      <p:ext uri="{BB962C8B-B14F-4D97-AF65-F5344CB8AC3E}">
        <p14:creationId xmlns:p14="http://schemas.microsoft.com/office/powerpoint/2010/main" val="26271219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object 75"/>
          <p:cNvSpPr txBox="1">
            <a:spLocks noGrp="1"/>
          </p:cNvSpPr>
          <p:nvPr>
            <p:ph type="title"/>
          </p:nvPr>
        </p:nvSpPr>
        <p:spPr>
          <a:xfrm>
            <a:off x="2231898" y="965453"/>
            <a:ext cx="7729855" cy="972061"/>
          </a:xfrm>
          <a:prstGeom prst="rect">
            <a:avLst/>
          </a:prstGeom>
          <a:solidFill>
            <a:srgbClr val="FFFFFF"/>
          </a:solidFill>
          <a:ln w="32003">
            <a:solidFill>
              <a:srgbClr val="404040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marL="3426460" marR="496570" indent="-2949575" algn="just">
              <a:lnSpc>
                <a:spcPts val="3030"/>
              </a:lnSpc>
              <a:spcBef>
                <a:spcPts val="1580"/>
              </a:spcBef>
              <a:tabLst>
                <a:tab pos="5907405" algn="l"/>
                <a:tab pos="6233795" algn="l"/>
              </a:tabLst>
            </a:pPr>
            <a:r>
              <a:rPr lang="pt-BR" sz="2800" b="0" spc="195" dirty="0">
                <a:solidFill>
                  <a:srgbClr val="252525"/>
                </a:solidFill>
                <a:latin typeface="Gill Sans MT"/>
                <a:cs typeface="Gill Sans MT"/>
              </a:rPr>
              <a:t>III - </a:t>
            </a:r>
            <a:r>
              <a:rPr lang="pt-BR" sz="2800" b="0" spc="195" dirty="0">
                <a:solidFill>
                  <a:srgbClr val="252525"/>
                </a:solidFill>
              </a:rPr>
              <a:t>Aprenda a lidar com o dinheiro</a:t>
            </a:r>
            <a:br>
              <a:rPr lang="pt-BR" sz="2800" b="0" i="0" dirty="0">
                <a:solidFill>
                  <a:srgbClr val="050044"/>
                </a:solidFill>
                <a:effectLst/>
                <a:latin typeface="Rico Sans"/>
              </a:rPr>
            </a:br>
            <a:endParaRPr sz="2800" dirty="0">
              <a:latin typeface="Gill Sans MT"/>
              <a:cs typeface="Gill Sans MT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11734800" y="64038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59" h="365759">
                <a:moveTo>
                  <a:pt x="182879" y="0"/>
                </a:moveTo>
                <a:lnTo>
                  <a:pt x="134276" y="6532"/>
                </a:lnTo>
                <a:lnTo>
                  <a:pt x="90593" y="24968"/>
                </a:lnTo>
                <a:lnTo>
                  <a:pt x="53578" y="53563"/>
                </a:lnTo>
                <a:lnTo>
                  <a:pt x="24976" y="90576"/>
                </a:lnTo>
                <a:lnTo>
                  <a:pt x="6535" y="134262"/>
                </a:lnTo>
                <a:lnTo>
                  <a:pt x="0" y="182879"/>
                </a:lnTo>
                <a:lnTo>
                  <a:pt x="6535" y="231497"/>
                </a:lnTo>
                <a:lnTo>
                  <a:pt x="24976" y="275183"/>
                </a:lnTo>
                <a:lnTo>
                  <a:pt x="53578" y="312196"/>
                </a:lnTo>
                <a:lnTo>
                  <a:pt x="90593" y="340791"/>
                </a:lnTo>
                <a:lnTo>
                  <a:pt x="134276" y="359227"/>
                </a:lnTo>
                <a:lnTo>
                  <a:pt x="182879" y="365759"/>
                </a:lnTo>
                <a:lnTo>
                  <a:pt x="231483" y="359227"/>
                </a:lnTo>
                <a:lnTo>
                  <a:pt x="275166" y="340791"/>
                </a:lnTo>
                <a:lnTo>
                  <a:pt x="312181" y="312196"/>
                </a:lnTo>
                <a:lnTo>
                  <a:pt x="340783" y="275183"/>
                </a:lnTo>
                <a:lnTo>
                  <a:pt x="359224" y="231497"/>
                </a:lnTo>
                <a:lnTo>
                  <a:pt x="365759" y="182879"/>
                </a:lnTo>
                <a:lnTo>
                  <a:pt x="359224" y="134262"/>
                </a:lnTo>
                <a:lnTo>
                  <a:pt x="340783" y="90576"/>
                </a:lnTo>
                <a:lnTo>
                  <a:pt x="312181" y="53563"/>
                </a:lnTo>
                <a:lnTo>
                  <a:pt x="275166" y="24968"/>
                </a:lnTo>
                <a:lnTo>
                  <a:pt x="231483" y="6532"/>
                </a:lnTo>
                <a:lnTo>
                  <a:pt x="182879" y="0"/>
                </a:lnTo>
                <a:close/>
              </a:path>
            </a:pathLst>
          </a:custGeom>
          <a:solidFill>
            <a:srgbClr val="1D1D1D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25</a:t>
            </a:fld>
            <a:endParaRPr dirty="0"/>
          </a:p>
        </p:txBody>
      </p:sp>
      <p:sp>
        <p:nvSpPr>
          <p:cNvPr id="78" name="CaixaDeTexto 77">
            <a:extLst>
              <a:ext uri="{FF2B5EF4-FFF2-40B4-BE49-F238E27FC236}">
                <a16:creationId xmlns:a16="http://schemas.microsoft.com/office/drawing/2014/main" id="{7A608904-B02E-8650-7E4B-CC28805F02DD}"/>
              </a:ext>
            </a:extLst>
          </p:cNvPr>
          <p:cNvSpPr txBox="1"/>
          <p:nvPr/>
        </p:nvSpPr>
        <p:spPr>
          <a:xfrm>
            <a:off x="2231897" y="2286000"/>
            <a:ext cx="77298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Falar sobre dinheiro sempre foi um desafio para boa parte das famílias.</a:t>
            </a:r>
          </a:p>
          <a:p>
            <a:pPr algn="just"/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Por isso, ao abordar o dinheiro sobre o ponto de vista do planejamento financeiro (e não apenas quando ele é sinônimo de problema), caminhamos para formar pessoas que vão valorizar não o dinheiro em si, mas sua importância para </a:t>
            </a:r>
            <a:r>
              <a:rPr lang="pt-BR" b="1" i="0" dirty="0">
                <a:solidFill>
                  <a:srgbClr val="050044"/>
                </a:solidFill>
                <a:effectLst/>
                <a:latin typeface="Rico Sans"/>
              </a:rPr>
              <a:t>construção de liberdade</a:t>
            </a:r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 </a:t>
            </a:r>
            <a:r>
              <a:rPr lang="pt-BR" b="1" i="0" dirty="0">
                <a:solidFill>
                  <a:srgbClr val="050044"/>
                </a:solidFill>
                <a:effectLst/>
                <a:latin typeface="Rico Sans"/>
              </a:rPr>
              <a:t>e qualidade de vida</a:t>
            </a:r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44208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object 75"/>
          <p:cNvSpPr txBox="1">
            <a:spLocks noGrp="1"/>
          </p:cNvSpPr>
          <p:nvPr>
            <p:ph type="title"/>
          </p:nvPr>
        </p:nvSpPr>
        <p:spPr>
          <a:xfrm>
            <a:off x="2231898" y="965453"/>
            <a:ext cx="7729855" cy="1356782"/>
          </a:xfrm>
          <a:prstGeom prst="rect">
            <a:avLst/>
          </a:prstGeom>
          <a:solidFill>
            <a:srgbClr val="FFFFFF"/>
          </a:solidFill>
          <a:ln w="32003">
            <a:solidFill>
              <a:srgbClr val="404040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marL="3426460" marR="496570" indent="-2949575" algn="just">
              <a:lnSpc>
                <a:spcPts val="3030"/>
              </a:lnSpc>
              <a:spcBef>
                <a:spcPts val="1580"/>
              </a:spcBef>
              <a:tabLst>
                <a:tab pos="5907405" algn="l"/>
                <a:tab pos="6233795" algn="l"/>
              </a:tabLst>
            </a:pPr>
            <a:r>
              <a:rPr lang="pt-BR" sz="2800" b="0" spc="195" dirty="0">
                <a:solidFill>
                  <a:srgbClr val="252525"/>
                </a:solidFill>
              </a:rPr>
              <a:t>IV - Defina seus objetivos e projetos financeiros</a:t>
            </a:r>
            <a:br>
              <a:rPr lang="pt-BR" sz="2800" b="0" i="0" dirty="0">
                <a:solidFill>
                  <a:srgbClr val="050044"/>
                </a:solidFill>
                <a:effectLst/>
                <a:latin typeface="Rico Sans"/>
              </a:rPr>
            </a:br>
            <a:endParaRPr sz="2800" dirty="0">
              <a:latin typeface="Gill Sans MT"/>
              <a:cs typeface="Gill Sans MT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11734800" y="64038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59" h="365759">
                <a:moveTo>
                  <a:pt x="182879" y="0"/>
                </a:moveTo>
                <a:lnTo>
                  <a:pt x="134276" y="6532"/>
                </a:lnTo>
                <a:lnTo>
                  <a:pt x="90593" y="24968"/>
                </a:lnTo>
                <a:lnTo>
                  <a:pt x="53578" y="53563"/>
                </a:lnTo>
                <a:lnTo>
                  <a:pt x="24976" y="90576"/>
                </a:lnTo>
                <a:lnTo>
                  <a:pt x="6535" y="134262"/>
                </a:lnTo>
                <a:lnTo>
                  <a:pt x="0" y="182879"/>
                </a:lnTo>
                <a:lnTo>
                  <a:pt x="6535" y="231497"/>
                </a:lnTo>
                <a:lnTo>
                  <a:pt x="24976" y="275183"/>
                </a:lnTo>
                <a:lnTo>
                  <a:pt x="53578" y="312196"/>
                </a:lnTo>
                <a:lnTo>
                  <a:pt x="90593" y="340791"/>
                </a:lnTo>
                <a:lnTo>
                  <a:pt x="134276" y="359227"/>
                </a:lnTo>
                <a:lnTo>
                  <a:pt x="182879" y="365759"/>
                </a:lnTo>
                <a:lnTo>
                  <a:pt x="231483" y="359227"/>
                </a:lnTo>
                <a:lnTo>
                  <a:pt x="275166" y="340791"/>
                </a:lnTo>
                <a:lnTo>
                  <a:pt x="312181" y="312196"/>
                </a:lnTo>
                <a:lnTo>
                  <a:pt x="340783" y="275183"/>
                </a:lnTo>
                <a:lnTo>
                  <a:pt x="359224" y="231497"/>
                </a:lnTo>
                <a:lnTo>
                  <a:pt x="365759" y="182879"/>
                </a:lnTo>
                <a:lnTo>
                  <a:pt x="359224" y="134262"/>
                </a:lnTo>
                <a:lnTo>
                  <a:pt x="340783" y="90576"/>
                </a:lnTo>
                <a:lnTo>
                  <a:pt x="312181" y="53563"/>
                </a:lnTo>
                <a:lnTo>
                  <a:pt x="275166" y="24968"/>
                </a:lnTo>
                <a:lnTo>
                  <a:pt x="231483" y="6532"/>
                </a:lnTo>
                <a:lnTo>
                  <a:pt x="182879" y="0"/>
                </a:lnTo>
                <a:close/>
              </a:path>
            </a:pathLst>
          </a:custGeom>
          <a:solidFill>
            <a:srgbClr val="1D1D1D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26</a:t>
            </a:fld>
            <a:endParaRPr dirty="0"/>
          </a:p>
        </p:txBody>
      </p:sp>
      <p:sp>
        <p:nvSpPr>
          <p:cNvPr id="78" name="CaixaDeTexto 77">
            <a:extLst>
              <a:ext uri="{FF2B5EF4-FFF2-40B4-BE49-F238E27FC236}">
                <a16:creationId xmlns:a16="http://schemas.microsoft.com/office/drawing/2014/main" id="{7A608904-B02E-8650-7E4B-CC28805F02DD}"/>
              </a:ext>
            </a:extLst>
          </p:cNvPr>
          <p:cNvSpPr txBox="1"/>
          <p:nvPr/>
        </p:nvSpPr>
        <p:spPr>
          <a:xfrm>
            <a:off x="2231897" y="2286000"/>
            <a:ext cx="772985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b="0" i="0" dirty="0">
              <a:solidFill>
                <a:srgbClr val="050044"/>
              </a:solidFill>
              <a:effectLst/>
              <a:latin typeface="Rico Sans"/>
            </a:endParaRPr>
          </a:p>
          <a:p>
            <a:pPr algn="l"/>
            <a:endParaRPr lang="pt-BR" dirty="0">
              <a:solidFill>
                <a:srgbClr val="050044"/>
              </a:solidFill>
              <a:latin typeface="Rico Sans"/>
            </a:endParaRPr>
          </a:p>
          <a:p>
            <a:pPr algn="just"/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Muitas pessoas conseguem poupar por períodos relativamente longos, em alguns casos até por anos, mas não conseguem </a:t>
            </a:r>
            <a:r>
              <a:rPr lang="pt-BR" b="1" i="0" dirty="0">
                <a:solidFill>
                  <a:srgbClr val="050044"/>
                </a:solidFill>
                <a:effectLst/>
                <a:latin typeface="Rico Sans"/>
              </a:rPr>
              <a:t>ver propósito no ato de poupar</a:t>
            </a:r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 e acabam gastando o dinheiro de uma hora para outra.</a:t>
            </a:r>
          </a:p>
          <a:p>
            <a:pPr algn="just"/>
            <a:endParaRPr lang="pt-BR" dirty="0">
              <a:solidFill>
                <a:srgbClr val="050044"/>
              </a:solidFill>
              <a:latin typeface="Rico Sans"/>
            </a:endParaRPr>
          </a:p>
          <a:p>
            <a:pPr algn="just"/>
            <a:r>
              <a:rPr lang="pt-BR" b="1" i="0" dirty="0">
                <a:solidFill>
                  <a:srgbClr val="050044"/>
                </a:solidFill>
                <a:effectLst/>
                <a:latin typeface="Rico Sans"/>
              </a:rPr>
              <a:t>Defina seus objetivos como de curto, médio e longo prazos.</a:t>
            </a:r>
          </a:p>
          <a:p>
            <a:pPr algn="just"/>
            <a:endParaRPr lang="pt-BR" b="0" i="0" dirty="0">
              <a:solidFill>
                <a:srgbClr val="050044"/>
              </a:solidFill>
              <a:effectLst/>
              <a:latin typeface="Rico Sans"/>
            </a:endParaRPr>
          </a:p>
          <a:p>
            <a:pPr algn="just"/>
            <a:endParaRPr lang="pt-BR" dirty="0">
              <a:solidFill>
                <a:srgbClr val="050044"/>
              </a:solidFill>
              <a:latin typeface="Rico Sans"/>
            </a:endParaRPr>
          </a:p>
          <a:p>
            <a:pPr algn="just"/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Um bom exemplo para demonstrar a ideia é um jovem com 20 anos que deseja alcançar independência financeira aos 65.</a:t>
            </a:r>
          </a:p>
          <a:p>
            <a:pPr algn="just"/>
            <a:endParaRPr lang="pt-BR" b="0" i="0" dirty="0">
              <a:solidFill>
                <a:srgbClr val="050044"/>
              </a:solidFill>
              <a:effectLst/>
              <a:latin typeface="Rico Sans"/>
            </a:endParaRPr>
          </a:p>
          <a:p>
            <a:pPr algn="just"/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Como o objetivo é de longo prazo, faz todo sentido ele aproveitar boas oportunidades na renda variável visto que o tempo ao seu favor diminui o </a:t>
            </a:r>
            <a:r>
              <a:rPr lang="pt-BR" b="1" i="0" dirty="0">
                <a:solidFill>
                  <a:srgbClr val="050044"/>
                </a:solidFill>
                <a:effectLst/>
                <a:latin typeface="Rico Sans"/>
              </a:rPr>
              <a:t>risco</a:t>
            </a:r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.</a:t>
            </a:r>
          </a:p>
          <a:p>
            <a:pPr algn="l"/>
            <a:endParaRPr lang="pt-BR" b="0" i="0" dirty="0">
              <a:solidFill>
                <a:srgbClr val="050044"/>
              </a:solidFill>
              <a:effectLst/>
              <a:latin typeface="Rico Sans"/>
            </a:endParaRPr>
          </a:p>
        </p:txBody>
      </p:sp>
    </p:spTree>
    <p:extLst>
      <p:ext uri="{BB962C8B-B14F-4D97-AF65-F5344CB8AC3E}">
        <p14:creationId xmlns:p14="http://schemas.microsoft.com/office/powerpoint/2010/main" val="10210382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object 75"/>
          <p:cNvSpPr txBox="1">
            <a:spLocks noGrp="1"/>
          </p:cNvSpPr>
          <p:nvPr>
            <p:ph type="title"/>
          </p:nvPr>
        </p:nvSpPr>
        <p:spPr>
          <a:xfrm>
            <a:off x="2231898" y="965453"/>
            <a:ext cx="7729855" cy="1064394"/>
          </a:xfrm>
          <a:prstGeom prst="rect">
            <a:avLst/>
          </a:prstGeom>
          <a:solidFill>
            <a:srgbClr val="FFFFFF"/>
          </a:solidFill>
          <a:ln w="32003">
            <a:solidFill>
              <a:srgbClr val="404040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algn="ctr"/>
            <a:r>
              <a:rPr lang="pt-BR" sz="2800" b="0" spc="195" dirty="0">
                <a:solidFill>
                  <a:srgbClr val="252525"/>
                </a:solidFill>
              </a:rPr>
              <a:t>V - Aprenda que a educação financeira pessoal é um conhecimento rentável</a:t>
            </a:r>
          </a:p>
        </p:txBody>
      </p:sp>
      <p:sp>
        <p:nvSpPr>
          <p:cNvPr id="76" name="object 76"/>
          <p:cNvSpPr/>
          <p:nvPr/>
        </p:nvSpPr>
        <p:spPr>
          <a:xfrm>
            <a:off x="11734800" y="64038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59" h="365759">
                <a:moveTo>
                  <a:pt x="182879" y="0"/>
                </a:moveTo>
                <a:lnTo>
                  <a:pt x="134276" y="6532"/>
                </a:lnTo>
                <a:lnTo>
                  <a:pt x="90593" y="24968"/>
                </a:lnTo>
                <a:lnTo>
                  <a:pt x="53578" y="53563"/>
                </a:lnTo>
                <a:lnTo>
                  <a:pt x="24976" y="90576"/>
                </a:lnTo>
                <a:lnTo>
                  <a:pt x="6535" y="134262"/>
                </a:lnTo>
                <a:lnTo>
                  <a:pt x="0" y="182879"/>
                </a:lnTo>
                <a:lnTo>
                  <a:pt x="6535" y="231497"/>
                </a:lnTo>
                <a:lnTo>
                  <a:pt x="24976" y="275183"/>
                </a:lnTo>
                <a:lnTo>
                  <a:pt x="53578" y="312196"/>
                </a:lnTo>
                <a:lnTo>
                  <a:pt x="90593" y="340791"/>
                </a:lnTo>
                <a:lnTo>
                  <a:pt x="134276" y="359227"/>
                </a:lnTo>
                <a:lnTo>
                  <a:pt x="182879" y="365759"/>
                </a:lnTo>
                <a:lnTo>
                  <a:pt x="231483" y="359227"/>
                </a:lnTo>
                <a:lnTo>
                  <a:pt x="275166" y="340791"/>
                </a:lnTo>
                <a:lnTo>
                  <a:pt x="312181" y="312196"/>
                </a:lnTo>
                <a:lnTo>
                  <a:pt x="340783" y="275183"/>
                </a:lnTo>
                <a:lnTo>
                  <a:pt x="359224" y="231497"/>
                </a:lnTo>
                <a:lnTo>
                  <a:pt x="365759" y="182879"/>
                </a:lnTo>
                <a:lnTo>
                  <a:pt x="359224" y="134262"/>
                </a:lnTo>
                <a:lnTo>
                  <a:pt x="340783" y="90576"/>
                </a:lnTo>
                <a:lnTo>
                  <a:pt x="312181" y="53563"/>
                </a:lnTo>
                <a:lnTo>
                  <a:pt x="275166" y="24968"/>
                </a:lnTo>
                <a:lnTo>
                  <a:pt x="231483" y="6532"/>
                </a:lnTo>
                <a:lnTo>
                  <a:pt x="182879" y="0"/>
                </a:lnTo>
                <a:close/>
              </a:path>
            </a:pathLst>
          </a:custGeom>
          <a:solidFill>
            <a:srgbClr val="1D1D1D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27</a:t>
            </a:fld>
            <a:endParaRPr dirty="0"/>
          </a:p>
        </p:txBody>
      </p:sp>
      <p:sp>
        <p:nvSpPr>
          <p:cNvPr id="78" name="CaixaDeTexto 77">
            <a:extLst>
              <a:ext uri="{FF2B5EF4-FFF2-40B4-BE49-F238E27FC236}">
                <a16:creationId xmlns:a16="http://schemas.microsoft.com/office/drawing/2014/main" id="{7A608904-B02E-8650-7E4B-CC28805F02DD}"/>
              </a:ext>
            </a:extLst>
          </p:cNvPr>
          <p:cNvSpPr txBox="1"/>
          <p:nvPr/>
        </p:nvSpPr>
        <p:spPr>
          <a:xfrm>
            <a:off x="2231897" y="2286000"/>
            <a:ext cx="772985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b="1" dirty="0">
              <a:solidFill>
                <a:srgbClr val="050044"/>
              </a:solidFill>
              <a:latin typeface="Rico Sans"/>
            </a:endParaRPr>
          </a:p>
          <a:p>
            <a:pPr algn="just"/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A </a:t>
            </a:r>
            <a:r>
              <a:rPr lang="pt-BR" b="1" i="0" dirty="0">
                <a:solidFill>
                  <a:srgbClr val="050044"/>
                </a:solidFill>
                <a:effectLst/>
                <a:latin typeface="Rico Sans"/>
              </a:rPr>
              <a:t>educação financeira </a:t>
            </a:r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é muito mais do que simplesmente falar sobre dinheiro ou ficar apenas alimentando planilhas. Educação financeira </a:t>
            </a:r>
            <a:r>
              <a:rPr lang="pt-BR" b="1" i="0" dirty="0">
                <a:solidFill>
                  <a:srgbClr val="050044"/>
                </a:solidFill>
                <a:effectLst/>
                <a:latin typeface="Rico Sans"/>
              </a:rPr>
              <a:t>é sinônimo de liberdade</a:t>
            </a:r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!</a:t>
            </a:r>
          </a:p>
          <a:p>
            <a:pPr algn="just"/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Ao vivenciar na plenitude os conceitos da educação financeira, as pessoas passam a valorizar a gestão e as escolhas conscientes, descobrindo que a conquista dos sonhos é mais rápida (e barata) quando feitas com planejamento.</a:t>
            </a:r>
          </a:p>
          <a:p>
            <a:pPr algn="just"/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Educação financeira é valorizar os recursos, aprendendo a </a:t>
            </a:r>
            <a:r>
              <a:rPr lang="pt-BR" b="1" i="0" dirty="0">
                <a:solidFill>
                  <a:srgbClr val="050044"/>
                </a:solidFill>
                <a:effectLst/>
                <a:latin typeface="Rico Sans"/>
              </a:rPr>
              <a:t>construir cada vez mais com menos</a:t>
            </a:r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.</a:t>
            </a:r>
          </a:p>
          <a:p>
            <a:endParaRPr lang="pt-BR" b="0" i="0" dirty="0">
              <a:solidFill>
                <a:srgbClr val="050044"/>
              </a:solidFill>
              <a:effectLst/>
              <a:latin typeface="Rico Sans"/>
            </a:endParaRPr>
          </a:p>
        </p:txBody>
      </p:sp>
    </p:spTree>
    <p:extLst>
      <p:ext uri="{BB962C8B-B14F-4D97-AF65-F5344CB8AC3E}">
        <p14:creationId xmlns:p14="http://schemas.microsoft.com/office/powerpoint/2010/main" val="157734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object 75"/>
          <p:cNvSpPr txBox="1">
            <a:spLocks noGrp="1"/>
          </p:cNvSpPr>
          <p:nvPr>
            <p:ph type="title"/>
          </p:nvPr>
        </p:nvSpPr>
        <p:spPr>
          <a:xfrm>
            <a:off x="2231898" y="965453"/>
            <a:ext cx="7729855" cy="1064394"/>
          </a:xfrm>
          <a:prstGeom prst="rect">
            <a:avLst/>
          </a:prstGeom>
          <a:solidFill>
            <a:srgbClr val="FFFFFF"/>
          </a:solidFill>
          <a:ln w="32003">
            <a:solidFill>
              <a:srgbClr val="404040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algn="ctr"/>
            <a:r>
              <a:rPr lang="pt-BR" sz="2800" b="0" spc="195" dirty="0">
                <a:solidFill>
                  <a:srgbClr val="252525"/>
                </a:solidFill>
              </a:rPr>
              <a:t>VI - Ajuste os seus hábitos para montar um bom planejamento financeiro pessoal</a:t>
            </a:r>
          </a:p>
        </p:txBody>
      </p:sp>
      <p:sp>
        <p:nvSpPr>
          <p:cNvPr id="76" name="object 76"/>
          <p:cNvSpPr/>
          <p:nvPr/>
        </p:nvSpPr>
        <p:spPr>
          <a:xfrm>
            <a:off x="11734800" y="64038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59" h="365759">
                <a:moveTo>
                  <a:pt x="182879" y="0"/>
                </a:moveTo>
                <a:lnTo>
                  <a:pt x="134276" y="6532"/>
                </a:lnTo>
                <a:lnTo>
                  <a:pt x="90593" y="24968"/>
                </a:lnTo>
                <a:lnTo>
                  <a:pt x="53578" y="53563"/>
                </a:lnTo>
                <a:lnTo>
                  <a:pt x="24976" y="90576"/>
                </a:lnTo>
                <a:lnTo>
                  <a:pt x="6535" y="134262"/>
                </a:lnTo>
                <a:lnTo>
                  <a:pt x="0" y="182879"/>
                </a:lnTo>
                <a:lnTo>
                  <a:pt x="6535" y="231497"/>
                </a:lnTo>
                <a:lnTo>
                  <a:pt x="24976" y="275183"/>
                </a:lnTo>
                <a:lnTo>
                  <a:pt x="53578" y="312196"/>
                </a:lnTo>
                <a:lnTo>
                  <a:pt x="90593" y="340791"/>
                </a:lnTo>
                <a:lnTo>
                  <a:pt x="134276" y="359227"/>
                </a:lnTo>
                <a:lnTo>
                  <a:pt x="182879" y="365759"/>
                </a:lnTo>
                <a:lnTo>
                  <a:pt x="231483" y="359227"/>
                </a:lnTo>
                <a:lnTo>
                  <a:pt x="275166" y="340791"/>
                </a:lnTo>
                <a:lnTo>
                  <a:pt x="312181" y="312196"/>
                </a:lnTo>
                <a:lnTo>
                  <a:pt x="340783" y="275183"/>
                </a:lnTo>
                <a:lnTo>
                  <a:pt x="359224" y="231497"/>
                </a:lnTo>
                <a:lnTo>
                  <a:pt x="365759" y="182879"/>
                </a:lnTo>
                <a:lnTo>
                  <a:pt x="359224" y="134262"/>
                </a:lnTo>
                <a:lnTo>
                  <a:pt x="340783" y="90576"/>
                </a:lnTo>
                <a:lnTo>
                  <a:pt x="312181" y="53563"/>
                </a:lnTo>
                <a:lnTo>
                  <a:pt x="275166" y="24968"/>
                </a:lnTo>
                <a:lnTo>
                  <a:pt x="231483" y="6532"/>
                </a:lnTo>
                <a:lnTo>
                  <a:pt x="182879" y="0"/>
                </a:lnTo>
                <a:close/>
              </a:path>
            </a:pathLst>
          </a:custGeom>
          <a:solidFill>
            <a:srgbClr val="1D1D1D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28</a:t>
            </a:fld>
            <a:endParaRPr dirty="0"/>
          </a:p>
        </p:txBody>
      </p:sp>
      <p:sp>
        <p:nvSpPr>
          <p:cNvPr id="78" name="CaixaDeTexto 77">
            <a:extLst>
              <a:ext uri="{FF2B5EF4-FFF2-40B4-BE49-F238E27FC236}">
                <a16:creationId xmlns:a16="http://schemas.microsoft.com/office/drawing/2014/main" id="{7A608904-B02E-8650-7E4B-CC28805F02DD}"/>
              </a:ext>
            </a:extLst>
          </p:cNvPr>
          <p:cNvSpPr txBox="1"/>
          <p:nvPr/>
        </p:nvSpPr>
        <p:spPr>
          <a:xfrm>
            <a:off x="2231897" y="2286000"/>
            <a:ext cx="772985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b="1" dirty="0">
              <a:solidFill>
                <a:srgbClr val="050044"/>
              </a:solidFill>
              <a:latin typeface="Rico Sans"/>
            </a:endParaRPr>
          </a:p>
          <a:p>
            <a:pPr algn="just"/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A mudança ou ajuste nos hábitos é essencial para quem busca a </a:t>
            </a:r>
            <a:r>
              <a:rPr lang="pt-BR" b="1" i="0" dirty="0">
                <a:solidFill>
                  <a:srgbClr val="050044"/>
                </a:solidFill>
                <a:effectLst/>
                <a:latin typeface="Rico Sans"/>
              </a:rPr>
              <a:t>educação financeira</a:t>
            </a:r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 como um </a:t>
            </a:r>
            <a:r>
              <a:rPr lang="pt-BR" b="1" i="0" dirty="0">
                <a:solidFill>
                  <a:srgbClr val="050044"/>
                </a:solidFill>
                <a:effectLst/>
                <a:latin typeface="Rico Sans"/>
              </a:rPr>
              <a:t>estilo de vida</a:t>
            </a:r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.</a:t>
            </a:r>
          </a:p>
          <a:p>
            <a:pPr algn="just"/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A transformação começa ao abandonar o consumo simplesmente por status, afinal, a transformação da educação financeira nos apresenta um mundo real onde o bem-sucedido não se sente realizado por demonstrações ou ostentação, mas sim por conquistas pessoais.</a:t>
            </a:r>
          </a:p>
          <a:p>
            <a:endParaRPr lang="pt-BR" b="0" i="0" dirty="0">
              <a:solidFill>
                <a:srgbClr val="050044"/>
              </a:solidFill>
              <a:effectLst/>
              <a:latin typeface="Rico Sans"/>
            </a:endParaRPr>
          </a:p>
        </p:txBody>
      </p:sp>
    </p:spTree>
    <p:extLst>
      <p:ext uri="{BB962C8B-B14F-4D97-AF65-F5344CB8AC3E}">
        <p14:creationId xmlns:p14="http://schemas.microsoft.com/office/powerpoint/2010/main" val="37833463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object 75"/>
          <p:cNvSpPr txBox="1">
            <a:spLocks noGrp="1"/>
          </p:cNvSpPr>
          <p:nvPr>
            <p:ph type="title"/>
          </p:nvPr>
        </p:nvSpPr>
        <p:spPr>
          <a:xfrm>
            <a:off x="2231898" y="965453"/>
            <a:ext cx="7729855" cy="633507"/>
          </a:xfrm>
          <a:prstGeom prst="rect">
            <a:avLst/>
          </a:prstGeom>
          <a:solidFill>
            <a:srgbClr val="FFFFFF"/>
          </a:solidFill>
          <a:ln w="32003">
            <a:solidFill>
              <a:srgbClr val="404040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algn="just"/>
            <a:r>
              <a:rPr lang="pt-BR" sz="2800" b="0" spc="195" dirty="0">
                <a:solidFill>
                  <a:srgbClr val="252525"/>
                </a:solidFill>
              </a:rPr>
              <a:t>VII - Economize seu dinheiro periodicamente</a:t>
            </a:r>
          </a:p>
        </p:txBody>
      </p:sp>
      <p:sp>
        <p:nvSpPr>
          <p:cNvPr id="76" name="object 76"/>
          <p:cNvSpPr/>
          <p:nvPr/>
        </p:nvSpPr>
        <p:spPr>
          <a:xfrm>
            <a:off x="11734800" y="64038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59" h="365759">
                <a:moveTo>
                  <a:pt x="182879" y="0"/>
                </a:moveTo>
                <a:lnTo>
                  <a:pt x="134276" y="6532"/>
                </a:lnTo>
                <a:lnTo>
                  <a:pt x="90593" y="24968"/>
                </a:lnTo>
                <a:lnTo>
                  <a:pt x="53578" y="53563"/>
                </a:lnTo>
                <a:lnTo>
                  <a:pt x="24976" y="90576"/>
                </a:lnTo>
                <a:lnTo>
                  <a:pt x="6535" y="134262"/>
                </a:lnTo>
                <a:lnTo>
                  <a:pt x="0" y="182879"/>
                </a:lnTo>
                <a:lnTo>
                  <a:pt x="6535" y="231497"/>
                </a:lnTo>
                <a:lnTo>
                  <a:pt x="24976" y="275183"/>
                </a:lnTo>
                <a:lnTo>
                  <a:pt x="53578" y="312196"/>
                </a:lnTo>
                <a:lnTo>
                  <a:pt x="90593" y="340791"/>
                </a:lnTo>
                <a:lnTo>
                  <a:pt x="134276" y="359227"/>
                </a:lnTo>
                <a:lnTo>
                  <a:pt x="182879" y="365759"/>
                </a:lnTo>
                <a:lnTo>
                  <a:pt x="231483" y="359227"/>
                </a:lnTo>
                <a:lnTo>
                  <a:pt x="275166" y="340791"/>
                </a:lnTo>
                <a:lnTo>
                  <a:pt x="312181" y="312196"/>
                </a:lnTo>
                <a:lnTo>
                  <a:pt x="340783" y="275183"/>
                </a:lnTo>
                <a:lnTo>
                  <a:pt x="359224" y="231497"/>
                </a:lnTo>
                <a:lnTo>
                  <a:pt x="365759" y="182879"/>
                </a:lnTo>
                <a:lnTo>
                  <a:pt x="359224" y="134262"/>
                </a:lnTo>
                <a:lnTo>
                  <a:pt x="340783" y="90576"/>
                </a:lnTo>
                <a:lnTo>
                  <a:pt x="312181" y="53563"/>
                </a:lnTo>
                <a:lnTo>
                  <a:pt x="275166" y="24968"/>
                </a:lnTo>
                <a:lnTo>
                  <a:pt x="231483" y="6532"/>
                </a:lnTo>
                <a:lnTo>
                  <a:pt x="182879" y="0"/>
                </a:lnTo>
                <a:close/>
              </a:path>
            </a:pathLst>
          </a:custGeom>
          <a:solidFill>
            <a:srgbClr val="1D1D1D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29</a:t>
            </a:fld>
            <a:endParaRPr dirty="0"/>
          </a:p>
        </p:txBody>
      </p:sp>
      <p:sp>
        <p:nvSpPr>
          <p:cNvPr id="78" name="CaixaDeTexto 77">
            <a:extLst>
              <a:ext uri="{FF2B5EF4-FFF2-40B4-BE49-F238E27FC236}">
                <a16:creationId xmlns:a16="http://schemas.microsoft.com/office/drawing/2014/main" id="{7A608904-B02E-8650-7E4B-CC28805F02DD}"/>
              </a:ext>
            </a:extLst>
          </p:cNvPr>
          <p:cNvSpPr txBox="1"/>
          <p:nvPr/>
        </p:nvSpPr>
        <p:spPr>
          <a:xfrm>
            <a:off x="2231897" y="2286000"/>
            <a:ext cx="77298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b="1" dirty="0">
              <a:solidFill>
                <a:srgbClr val="050044"/>
              </a:solidFill>
              <a:latin typeface="Rico Sans"/>
            </a:endParaRPr>
          </a:p>
          <a:p>
            <a:pPr algn="just"/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A </a:t>
            </a:r>
            <a:r>
              <a:rPr lang="pt-BR" b="1" i="0" dirty="0">
                <a:solidFill>
                  <a:srgbClr val="050044"/>
                </a:solidFill>
                <a:effectLst/>
                <a:latin typeface="Rico Sans"/>
              </a:rPr>
              <a:t>economia periódica</a:t>
            </a:r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 é importante, afinal, o </a:t>
            </a:r>
            <a:r>
              <a:rPr lang="pt-BR" b="1" i="0" dirty="0">
                <a:solidFill>
                  <a:srgbClr val="050044"/>
                </a:solidFill>
                <a:effectLst/>
                <a:latin typeface="Rico Sans"/>
              </a:rPr>
              <a:t>planejamento financeiro </a:t>
            </a:r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que </a:t>
            </a:r>
            <a:r>
              <a:rPr lang="pt-BR" b="1" i="0" dirty="0">
                <a:solidFill>
                  <a:srgbClr val="050044"/>
                </a:solidFill>
                <a:effectLst/>
                <a:latin typeface="Rico Sans"/>
              </a:rPr>
              <a:t>funciona</a:t>
            </a:r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 é aquele que </a:t>
            </a:r>
            <a:r>
              <a:rPr lang="pt-BR" b="1" i="0" dirty="0">
                <a:solidFill>
                  <a:srgbClr val="050044"/>
                </a:solidFill>
                <a:effectLst/>
                <a:latin typeface="Rico Sans"/>
              </a:rPr>
              <a:t>constantemente</a:t>
            </a:r>
            <a:r>
              <a:rPr lang="pt-BR" i="0" dirty="0">
                <a:solidFill>
                  <a:srgbClr val="050044"/>
                </a:solidFill>
                <a:effectLst/>
                <a:latin typeface="Rico Sans"/>
              </a:rPr>
              <a:t> é </a:t>
            </a:r>
            <a:r>
              <a:rPr lang="pt-BR" b="1" i="0" dirty="0">
                <a:solidFill>
                  <a:srgbClr val="050044"/>
                </a:solidFill>
                <a:effectLst/>
                <a:latin typeface="Rico Sans"/>
              </a:rPr>
              <a:t>revisto</a:t>
            </a:r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 e </a:t>
            </a:r>
            <a:r>
              <a:rPr lang="pt-BR" b="1" i="0" dirty="0">
                <a:solidFill>
                  <a:srgbClr val="050044"/>
                </a:solidFill>
                <a:effectLst/>
                <a:latin typeface="Rico Sans"/>
              </a:rPr>
              <a:t>aprimorado</a:t>
            </a:r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.</a:t>
            </a:r>
          </a:p>
          <a:p>
            <a:pPr algn="just"/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Economize e </a:t>
            </a:r>
            <a:r>
              <a:rPr lang="pt-BR" b="1" i="0" dirty="0">
                <a:solidFill>
                  <a:srgbClr val="050044"/>
                </a:solidFill>
                <a:effectLst/>
                <a:latin typeface="Rico Sans"/>
              </a:rPr>
              <a:t>invista sempre</a:t>
            </a:r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, pois isso facilita seu caminho para a </a:t>
            </a:r>
            <a:r>
              <a:rPr lang="pt-BR" b="1" i="0" dirty="0">
                <a:solidFill>
                  <a:srgbClr val="050044"/>
                </a:solidFill>
                <a:effectLst/>
                <a:latin typeface="Rico Sans"/>
              </a:rPr>
              <a:t>independência financeira</a:t>
            </a:r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.</a:t>
            </a:r>
          </a:p>
          <a:p>
            <a:endParaRPr lang="pt-BR" b="0" i="0" dirty="0">
              <a:solidFill>
                <a:srgbClr val="050044"/>
              </a:solidFill>
              <a:effectLst/>
              <a:latin typeface="Rico San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61B108D-AA5F-663C-8F12-83988027D561}"/>
              </a:ext>
            </a:extLst>
          </p:cNvPr>
          <p:cNvSpPr txBox="1"/>
          <p:nvPr/>
        </p:nvSpPr>
        <p:spPr>
          <a:xfrm>
            <a:off x="2230248" y="4267200"/>
            <a:ext cx="773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Para uma pessoa que ganha R$ 2.000,00, R$20,00 faz “falta” no mês? </a:t>
            </a:r>
          </a:p>
        </p:txBody>
      </p:sp>
    </p:spTree>
    <p:extLst>
      <p:ext uri="{BB962C8B-B14F-4D97-AF65-F5344CB8AC3E}">
        <p14:creationId xmlns:p14="http://schemas.microsoft.com/office/powerpoint/2010/main" val="23780447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object 75"/>
          <p:cNvSpPr txBox="1">
            <a:spLocks noGrp="1"/>
          </p:cNvSpPr>
          <p:nvPr>
            <p:ph type="title"/>
          </p:nvPr>
        </p:nvSpPr>
        <p:spPr>
          <a:xfrm>
            <a:off x="2231898" y="965453"/>
            <a:ext cx="7729855" cy="1064394"/>
          </a:xfrm>
          <a:prstGeom prst="rect">
            <a:avLst/>
          </a:prstGeom>
          <a:solidFill>
            <a:srgbClr val="FFFFFF"/>
          </a:solidFill>
          <a:ln w="32003">
            <a:solidFill>
              <a:srgbClr val="404040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algn="ctr"/>
            <a:r>
              <a:rPr lang="pt-BR" sz="2800" b="0" spc="195" dirty="0">
                <a:solidFill>
                  <a:srgbClr val="252525"/>
                </a:solidFill>
              </a:rPr>
              <a:t>VIII - Monitore seu controle financeiro e seus investimentos</a:t>
            </a:r>
          </a:p>
        </p:txBody>
      </p:sp>
      <p:sp>
        <p:nvSpPr>
          <p:cNvPr id="76" name="object 76"/>
          <p:cNvSpPr/>
          <p:nvPr/>
        </p:nvSpPr>
        <p:spPr>
          <a:xfrm>
            <a:off x="11734800" y="64038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59" h="365759">
                <a:moveTo>
                  <a:pt x="182879" y="0"/>
                </a:moveTo>
                <a:lnTo>
                  <a:pt x="134276" y="6532"/>
                </a:lnTo>
                <a:lnTo>
                  <a:pt x="90593" y="24968"/>
                </a:lnTo>
                <a:lnTo>
                  <a:pt x="53578" y="53563"/>
                </a:lnTo>
                <a:lnTo>
                  <a:pt x="24976" y="90576"/>
                </a:lnTo>
                <a:lnTo>
                  <a:pt x="6535" y="134262"/>
                </a:lnTo>
                <a:lnTo>
                  <a:pt x="0" y="182879"/>
                </a:lnTo>
                <a:lnTo>
                  <a:pt x="6535" y="231497"/>
                </a:lnTo>
                <a:lnTo>
                  <a:pt x="24976" y="275183"/>
                </a:lnTo>
                <a:lnTo>
                  <a:pt x="53578" y="312196"/>
                </a:lnTo>
                <a:lnTo>
                  <a:pt x="90593" y="340791"/>
                </a:lnTo>
                <a:lnTo>
                  <a:pt x="134276" y="359227"/>
                </a:lnTo>
                <a:lnTo>
                  <a:pt x="182879" y="365759"/>
                </a:lnTo>
                <a:lnTo>
                  <a:pt x="231483" y="359227"/>
                </a:lnTo>
                <a:lnTo>
                  <a:pt x="275166" y="340791"/>
                </a:lnTo>
                <a:lnTo>
                  <a:pt x="312181" y="312196"/>
                </a:lnTo>
                <a:lnTo>
                  <a:pt x="340783" y="275183"/>
                </a:lnTo>
                <a:lnTo>
                  <a:pt x="359224" y="231497"/>
                </a:lnTo>
                <a:lnTo>
                  <a:pt x="365759" y="182879"/>
                </a:lnTo>
                <a:lnTo>
                  <a:pt x="359224" y="134262"/>
                </a:lnTo>
                <a:lnTo>
                  <a:pt x="340783" y="90576"/>
                </a:lnTo>
                <a:lnTo>
                  <a:pt x="312181" y="53563"/>
                </a:lnTo>
                <a:lnTo>
                  <a:pt x="275166" y="24968"/>
                </a:lnTo>
                <a:lnTo>
                  <a:pt x="231483" y="6532"/>
                </a:lnTo>
                <a:lnTo>
                  <a:pt x="182879" y="0"/>
                </a:lnTo>
                <a:close/>
              </a:path>
            </a:pathLst>
          </a:custGeom>
          <a:solidFill>
            <a:srgbClr val="1D1D1D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30</a:t>
            </a:fld>
            <a:endParaRPr dirty="0"/>
          </a:p>
        </p:txBody>
      </p:sp>
      <p:sp>
        <p:nvSpPr>
          <p:cNvPr id="78" name="CaixaDeTexto 77">
            <a:extLst>
              <a:ext uri="{FF2B5EF4-FFF2-40B4-BE49-F238E27FC236}">
                <a16:creationId xmlns:a16="http://schemas.microsoft.com/office/drawing/2014/main" id="{7A608904-B02E-8650-7E4B-CC28805F02DD}"/>
              </a:ext>
            </a:extLst>
          </p:cNvPr>
          <p:cNvSpPr txBox="1"/>
          <p:nvPr/>
        </p:nvSpPr>
        <p:spPr>
          <a:xfrm>
            <a:off x="2231897" y="2286000"/>
            <a:ext cx="77298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b="1" dirty="0">
              <a:solidFill>
                <a:srgbClr val="050044"/>
              </a:solidFill>
              <a:latin typeface="Rico Sans"/>
            </a:endParaRPr>
          </a:p>
          <a:p>
            <a:pPr algn="l"/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Assim como é importante se manter vigilante quanto aos seus ganhos, também é essencial </a:t>
            </a:r>
            <a:r>
              <a:rPr lang="pt-BR" b="1" i="0" dirty="0">
                <a:solidFill>
                  <a:srgbClr val="050044"/>
                </a:solidFill>
                <a:effectLst/>
                <a:latin typeface="Rico Sans"/>
              </a:rPr>
              <a:t>acompanhar o andamento</a:t>
            </a:r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 dos seus investimentos.</a:t>
            </a:r>
          </a:p>
        </p:txBody>
      </p:sp>
    </p:spTree>
    <p:extLst>
      <p:ext uri="{BB962C8B-B14F-4D97-AF65-F5344CB8AC3E}">
        <p14:creationId xmlns:p14="http://schemas.microsoft.com/office/powerpoint/2010/main" val="20955341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object 75"/>
          <p:cNvSpPr txBox="1">
            <a:spLocks noGrp="1"/>
          </p:cNvSpPr>
          <p:nvPr>
            <p:ph type="title"/>
          </p:nvPr>
        </p:nvSpPr>
        <p:spPr>
          <a:xfrm>
            <a:off x="2231898" y="965453"/>
            <a:ext cx="7729855" cy="1064394"/>
          </a:xfrm>
          <a:prstGeom prst="rect">
            <a:avLst/>
          </a:prstGeom>
          <a:solidFill>
            <a:srgbClr val="FFFFFF"/>
          </a:solidFill>
          <a:ln w="32003">
            <a:solidFill>
              <a:srgbClr val="404040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algn="ctr"/>
            <a:r>
              <a:rPr lang="pt-BR" sz="2800" b="0" spc="195" dirty="0">
                <a:solidFill>
                  <a:srgbClr val="252525"/>
                </a:solidFill>
              </a:rPr>
              <a:t>IX - Viva de acordo com sua condição financeira</a:t>
            </a:r>
          </a:p>
        </p:txBody>
      </p:sp>
      <p:sp>
        <p:nvSpPr>
          <p:cNvPr id="76" name="object 76"/>
          <p:cNvSpPr/>
          <p:nvPr/>
        </p:nvSpPr>
        <p:spPr>
          <a:xfrm>
            <a:off x="11734800" y="64038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59" h="365759">
                <a:moveTo>
                  <a:pt x="182879" y="0"/>
                </a:moveTo>
                <a:lnTo>
                  <a:pt x="134276" y="6532"/>
                </a:lnTo>
                <a:lnTo>
                  <a:pt x="90593" y="24968"/>
                </a:lnTo>
                <a:lnTo>
                  <a:pt x="53578" y="53563"/>
                </a:lnTo>
                <a:lnTo>
                  <a:pt x="24976" y="90576"/>
                </a:lnTo>
                <a:lnTo>
                  <a:pt x="6535" y="134262"/>
                </a:lnTo>
                <a:lnTo>
                  <a:pt x="0" y="182879"/>
                </a:lnTo>
                <a:lnTo>
                  <a:pt x="6535" y="231497"/>
                </a:lnTo>
                <a:lnTo>
                  <a:pt x="24976" y="275183"/>
                </a:lnTo>
                <a:lnTo>
                  <a:pt x="53578" y="312196"/>
                </a:lnTo>
                <a:lnTo>
                  <a:pt x="90593" y="340791"/>
                </a:lnTo>
                <a:lnTo>
                  <a:pt x="134276" y="359227"/>
                </a:lnTo>
                <a:lnTo>
                  <a:pt x="182879" y="365759"/>
                </a:lnTo>
                <a:lnTo>
                  <a:pt x="231483" y="359227"/>
                </a:lnTo>
                <a:lnTo>
                  <a:pt x="275166" y="340791"/>
                </a:lnTo>
                <a:lnTo>
                  <a:pt x="312181" y="312196"/>
                </a:lnTo>
                <a:lnTo>
                  <a:pt x="340783" y="275183"/>
                </a:lnTo>
                <a:lnTo>
                  <a:pt x="359224" y="231497"/>
                </a:lnTo>
                <a:lnTo>
                  <a:pt x="365759" y="182879"/>
                </a:lnTo>
                <a:lnTo>
                  <a:pt x="359224" y="134262"/>
                </a:lnTo>
                <a:lnTo>
                  <a:pt x="340783" y="90576"/>
                </a:lnTo>
                <a:lnTo>
                  <a:pt x="312181" y="53563"/>
                </a:lnTo>
                <a:lnTo>
                  <a:pt x="275166" y="24968"/>
                </a:lnTo>
                <a:lnTo>
                  <a:pt x="231483" y="6532"/>
                </a:lnTo>
                <a:lnTo>
                  <a:pt x="182879" y="0"/>
                </a:lnTo>
                <a:close/>
              </a:path>
            </a:pathLst>
          </a:custGeom>
          <a:solidFill>
            <a:srgbClr val="1D1D1D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31</a:t>
            </a:fld>
            <a:endParaRPr dirty="0"/>
          </a:p>
        </p:txBody>
      </p:sp>
      <p:sp>
        <p:nvSpPr>
          <p:cNvPr id="78" name="CaixaDeTexto 77">
            <a:extLst>
              <a:ext uri="{FF2B5EF4-FFF2-40B4-BE49-F238E27FC236}">
                <a16:creationId xmlns:a16="http://schemas.microsoft.com/office/drawing/2014/main" id="{7A608904-B02E-8650-7E4B-CC28805F02DD}"/>
              </a:ext>
            </a:extLst>
          </p:cNvPr>
          <p:cNvSpPr txBox="1"/>
          <p:nvPr/>
        </p:nvSpPr>
        <p:spPr>
          <a:xfrm>
            <a:off x="2231897" y="2286000"/>
            <a:ext cx="77298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b="1" dirty="0">
              <a:solidFill>
                <a:srgbClr val="050044"/>
              </a:solidFill>
              <a:latin typeface="Rico Sans"/>
            </a:endParaRPr>
          </a:p>
          <a:p>
            <a:pPr algn="l"/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Faça orçamento dentro das suas possibilidades. Não olhe para o vizinho, para o amigo, para a comunidade. </a:t>
            </a:r>
          </a:p>
          <a:p>
            <a:pPr algn="l"/>
            <a:endParaRPr lang="pt-BR" dirty="0">
              <a:solidFill>
                <a:srgbClr val="050044"/>
              </a:solidFill>
              <a:latin typeface="Rico Sans"/>
            </a:endParaRPr>
          </a:p>
          <a:p>
            <a:pPr algn="l"/>
            <a:r>
              <a:rPr lang="pt-BR" b="0" i="0" dirty="0">
                <a:solidFill>
                  <a:srgbClr val="050044"/>
                </a:solidFill>
                <a:effectLst/>
                <a:latin typeface="Rico Sans"/>
              </a:rPr>
              <a:t> </a:t>
            </a:r>
          </a:p>
        </p:txBody>
      </p:sp>
      <p:pic>
        <p:nvPicPr>
          <p:cNvPr id="1026" name="Picture 2" descr="Devagar se vai longe. Devagar e sempre. – Josadak Marçola">
            <a:extLst>
              <a:ext uri="{FF2B5EF4-FFF2-40B4-BE49-F238E27FC236}">
                <a16:creationId xmlns:a16="http://schemas.microsoft.com/office/drawing/2014/main" id="{D4CD742D-0904-5203-3675-AA85D1F2F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902" y="3763328"/>
            <a:ext cx="4646195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113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object 75"/>
          <p:cNvSpPr txBox="1">
            <a:spLocks noGrp="1"/>
          </p:cNvSpPr>
          <p:nvPr>
            <p:ph type="title"/>
          </p:nvPr>
        </p:nvSpPr>
        <p:spPr>
          <a:xfrm>
            <a:off x="2231898" y="965453"/>
            <a:ext cx="7729855" cy="972061"/>
          </a:xfrm>
          <a:prstGeom prst="rect">
            <a:avLst/>
          </a:prstGeom>
          <a:solidFill>
            <a:srgbClr val="FFFFFF"/>
          </a:solidFill>
          <a:ln w="32003">
            <a:solidFill>
              <a:srgbClr val="404040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marL="3426460" marR="496570" indent="-2949575" algn="just">
              <a:lnSpc>
                <a:spcPts val="3030"/>
              </a:lnSpc>
              <a:spcBef>
                <a:spcPts val="1580"/>
              </a:spcBef>
              <a:tabLst>
                <a:tab pos="5907405" algn="l"/>
                <a:tab pos="6233795" algn="l"/>
              </a:tabLst>
            </a:pPr>
            <a:r>
              <a:rPr lang="pt-BR" sz="2800" b="0" spc="195" dirty="0">
                <a:solidFill>
                  <a:srgbClr val="252525"/>
                </a:solidFill>
                <a:latin typeface="Gill Sans MT"/>
                <a:cs typeface="Gill Sans MT"/>
              </a:rPr>
              <a:t>III - Planejamento e Controle Financeiro</a:t>
            </a:r>
            <a:endParaRPr sz="2800" dirty="0">
              <a:latin typeface="Gill Sans MT"/>
              <a:cs typeface="Gill Sans MT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11734800" y="64038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59" h="365759">
                <a:moveTo>
                  <a:pt x="182879" y="0"/>
                </a:moveTo>
                <a:lnTo>
                  <a:pt x="134276" y="6532"/>
                </a:lnTo>
                <a:lnTo>
                  <a:pt x="90593" y="24968"/>
                </a:lnTo>
                <a:lnTo>
                  <a:pt x="53578" y="53563"/>
                </a:lnTo>
                <a:lnTo>
                  <a:pt x="24976" y="90576"/>
                </a:lnTo>
                <a:lnTo>
                  <a:pt x="6535" y="134262"/>
                </a:lnTo>
                <a:lnTo>
                  <a:pt x="0" y="182879"/>
                </a:lnTo>
                <a:lnTo>
                  <a:pt x="6535" y="231497"/>
                </a:lnTo>
                <a:lnTo>
                  <a:pt x="24976" y="275183"/>
                </a:lnTo>
                <a:lnTo>
                  <a:pt x="53578" y="312196"/>
                </a:lnTo>
                <a:lnTo>
                  <a:pt x="90593" y="340791"/>
                </a:lnTo>
                <a:lnTo>
                  <a:pt x="134276" y="359227"/>
                </a:lnTo>
                <a:lnTo>
                  <a:pt x="182879" y="365759"/>
                </a:lnTo>
                <a:lnTo>
                  <a:pt x="231483" y="359227"/>
                </a:lnTo>
                <a:lnTo>
                  <a:pt x="275166" y="340791"/>
                </a:lnTo>
                <a:lnTo>
                  <a:pt x="312181" y="312196"/>
                </a:lnTo>
                <a:lnTo>
                  <a:pt x="340783" y="275183"/>
                </a:lnTo>
                <a:lnTo>
                  <a:pt x="359224" y="231497"/>
                </a:lnTo>
                <a:lnTo>
                  <a:pt x="365759" y="182879"/>
                </a:lnTo>
                <a:lnTo>
                  <a:pt x="359224" y="134262"/>
                </a:lnTo>
                <a:lnTo>
                  <a:pt x="340783" y="90576"/>
                </a:lnTo>
                <a:lnTo>
                  <a:pt x="312181" y="53563"/>
                </a:lnTo>
                <a:lnTo>
                  <a:pt x="275166" y="24968"/>
                </a:lnTo>
                <a:lnTo>
                  <a:pt x="231483" y="6532"/>
                </a:lnTo>
                <a:lnTo>
                  <a:pt x="182879" y="0"/>
                </a:lnTo>
                <a:close/>
              </a:path>
            </a:pathLst>
          </a:custGeom>
          <a:solidFill>
            <a:srgbClr val="1D1D1D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32</a:t>
            </a:fld>
            <a:endParaRPr dirty="0"/>
          </a:p>
        </p:txBody>
      </p:sp>
      <p:sp>
        <p:nvSpPr>
          <p:cNvPr id="78" name="CaixaDeTexto 77">
            <a:extLst>
              <a:ext uri="{FF2B5EF4-FFF2-40B4-BE49-F238E27FC236}">
                <a16:creationId xmlns:a16="http://schemas.microsoft.com/office/drawing/2014/main" id="{7A608904-B02E-8650-7E4B-CC28805F02DD}"/>
              </a:ext>
            </a:extLst>
          </p:cNvPr>
          <p:cNvSpPr txBox="1"/>
          <p:nvPr/>
        </p:nvSpPr>
        <p:spPr>
          <a:xfrm>
            <a:off x="2231897" y="2286000"/>
            <a:ext cx="772985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dirty="0">
                <a:solidFill>
                  <a:srgbClr val="050044"/>
                </a:solidFill>
                <a:latin typeface="Rico Sans"/>
              </a:rPr>
              <a:t>Erros comuns e como evita-los</a:t>
            </a:r>
          </a:p>
          <a:p>
            <a:pPr algn="l"/>
            <a:endParaRPr lang="pt-BR" b="0" i="0" dirty="0">
              <a:solidFill>
                <a:srgbClr val="050044"/>
              </a:solidFill>
              <a:effectLst/>
              <a:latin typeface="Rico Sans"/>
            </a:endParaRPr>
          </a:p>
          <a:p>
            <a:r>
              <a:rPr lang="pt-BR" b="1" i="0" dirty="0">
                <a:solidFill>
                  <a:srgbClr val="050044"/>
                </a:solidFill>
                <a:effectLst/>
                <a:latin typeface="Rico Sans"/>
              </a:rPr>
              <a:t>Acreditar que só quem tem muito dinheiro precisa controlar as despesas;</a:t>
            </a:r>
          </a:p>
          <a:p>
            <a:endParaRPr lang="pt-BR" b="1" i="0" dirty="0">
              <a:solidFill>
                <a:srgbClr val="050044"/>
              </a:solidFill>
              <a:effectLst/>
              <a:latin typeface="Rico Sans"/>
            </a:endParaRPr>
          </a:p>
          <a:p>
            <a:r>
              <a:rPr lang="pt-BR" b="1" i="0" dirty="0">
                <a:solidFill>
                  <a:srgbClr val="050044"/>
                </a:solidFill>
                <a:effectLst/>
                <a:latin typeface="Rico Sans"/>
              </a:rPr>
              <a:t>Não priorizar a necessidade de investir para realizar os sonhos;</a:t>
            </a:r>
          </a:p>
          <a:p>
            <a:endParaRPr lang="pt-BR" b="0" i="0" dirty="0">
              <a:solidFill>
                <a:srgbClr val="050044"/>
              </a:solidFill>
              <a:effectLst/>
              <a:latin typeface="Rico Sans"/>
            </a:endParaRPr>
          </a:p>
          <a:p>
            <a:r>
              <a:rPr lang="pt-BR" b="1" i="0" dirty="0">
                <a:solidFill>
                  <a:srgbClr val="050044"/>
                </a:solidFill>
                <a:effectLst/>
                <a:latin typeface="Rico Sans"/>
              </a:rPr>
              <a:t>Não perceber que os bancos nem sempre oferecem o que você precisa;</a:t>
            </a:r>
          </a:p>
          <a:p>
            <a:endParaRPr lang="pt-BR" b="0" i="0" dirty="0">
              <a:solidFill>
                <a:srgbClr val="050044"/>
              </a:solidFill>
              <a:effectLst/>
              <a:latin typeface="Rico Sans"/>
            </a:endParaRPr>
          </a:p>
          <a:p>
            <a:r>
              <a:rPr lang="pt-BR" b="1" i="0" dirty="0">
                <a:solidFill>
                  <a:srgbClr val="050044"/>
                </a:solidFill>
                <a:effectLst/>
                <a:latin typeface="Rico Sans"/>
              </a:rPr>
              <a:t>Não valorizar a ajuda de profissionais na hora de fazer um bom planejamento</a:t>
            </a:r>
            <a:endParaRPr lang="pt-BR" b="0" i="0" dirty="0">
              <a:solidFill>
                <a:srgbClr val="050044"/>
              </a:solidFill>
              <a:effectLst/>
              <a:latin typeface="Rico Sans"/>
            </a:endParaRPr>
          </a:p>
          <a:p>
            <a:endParaRPr lang="pt-BR" b="0" i="0" dirty="0">
              <a:solidFill>
                <a:srgbClr val="050044"/>
              </a:solidFill>
              <a:effectLst/>
              <a:latin typeface="Rico Sans"/>
            </a:endParaRPr>
          </a:p>
          <a:p>
            <a:pPr algn="l"/>
            <a:endParaRPr lang="pt-BR" b="0" i="0" dirty="0">
              <a:solidFill>
                <a:srgbClr val="050044"/>
              </a:solidFill>
              <a:effectLst/>
              <a:latin typeface="Rico Sans"/>
            </a:endParaRPr>
          </a:p>
        </p:txBody>
      </p:sp>
    </p:spTree>
    <p:extLst>
      <p:ext uri="{BB962C8B-B14F-4D97-AF65-F5344CB8AC3E}">
        <p14:creationId xmlns:p14="http://schemas.microsoft.com/office/powerpoint/2010/main" val="23928596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424281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600961" y="3420617"/>
            <a:ext cx="8991600" cy="1075294"/>
          </a:xfrm>
          <a:prstGeom prst="rect">
            <a:avLst/>
          </a:prstGeo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vert="horz" wrap="square" lIns="0" tIns="485775" rIns="0" bIns="0" rtlCol="0">
            <a:spAutoFit/>
          </a:bodyPr>
          <a:lstStyle/>
          <a:p>
            <a:pPr marR="26034" algn="ctr">
              <a:lnSpc>
                <a:spcPct val="100000"/>
              </a:lnSpc>
              <a:spcBef>
                <a:spcPts val="3825"/>
              </a:spcBef>
            </a:pPr>
            <a:r>
              <a:rPr lang="pt-BR" sz="3800" spc="160" dirty="0">
                <a:solidFill>
                  <a:srgbClr val="252525"/>
                </a:solidFill>
                <a:latin typeface="Gill Sans MT"/>
                <a:cs typeface="Gill Sans MT"/>
              </a:rPr>
              <a:t>IV - Raio X Investidor</a:t>
            </a:r>
            <a:endParaRPr sz="3800" dirty="0">
              <a:latin typeface="Gill Sans MT"/>
              <a:cs typeface="Gill Sans M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734800" y="64038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59" h="365759">
                <a:moveTo>
                  <a:pt x="182879" y="0"/>
                </a:moveTo>
                <a:lnTo>
                  <a:pt x="134276" y="6532"/>
                </a:lnTo>
                <a:lnTo>
                  <a:pt x="90593" y="24968"/>
                </a:lnTo>
                <a:lnTo>
                  <a:pt x="53578" y="53563"/>
                </a:lnTo>
                <a:lnTo>
                  <a:pt x="24976" y="90576"/>
                </a:lnTo>
                <a:lnTo>
                  <a:pt x="6535" y="134262"/>
                </a:lnTo>
                <a:lnTo>
                  <a:pt x="0" y="182879"/>
                </a:lnTo>
                <a:lnTo>
                  <a:pt x="6535" y="231497"/>
                </a:lnTo>
                <a:lnTo>
                  <a:pt x="24976" y="275183"/>
                </a:lnTo>
                <a:lnTo>
                  <a:pt x="53578" y="312196"/>
                </a:lnTo>
                <a:lnTo>
                  <a:pt x="90593" y="340791"/>
                </a:lnTo>
                <a:lnTo>
                  <a:pt x="134276" y="359227"/>
                </a:lnTo>
                <a:lnTo>
                  <a:pt x="182879" y="365759"/>
                </a:lnTo>
                <a:lnTo>
                  <a:pt x="231483" y="359227"/>
                </a:lnTo>
                <a:lnTo>
                  <a:pt x="275166" y="340791"/>
                </a:lnTo>
                <a:lnTo>
                  <a:pt x="312181" y="312196"/>
                </a:lnTo>
                <a:lnTo>
                  <a:pt x="340783" y="275183"/>
                </a:lnTo>
                <a:lnTo>
                  <a:pt x="359224" y="231497"/>
                </a:lnTo>
                <a:lnTo>
                  <a:pt x="365759" y="182879"/>
                </a:lnTo>
                <a:lnTo>
                  <a:pt x="359224" y="134262"/>
                </a:lnTo>
                <a:lnTo>
                  <a:pt x="340783" y="90576"/>
                </a:lnTo>
                <a:lnTo>
                  <a:pt x="312181" y="53563"/>
                </a:lnTo>
                <a:lnTo>
                  <a:pt x="275166" y="24968"/>
                </a:lnTo>
                <a:lnTo>
                  <a:pt x="231483" y="6532"/>
                </a:lnTo>
                <a:lnTo>
                  <a:pt x="182879" y="0"/>
                </a:lnTo>
                <a:close/>
              </a:path>
            </a:pathLst>
          </a:custGeom>
          <a:solidFill>
            <a:srgbClr val="1D1D1D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33</a:t>
            </a:fld>
            <a:endParaRPr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1898" y="965453"/>
            <a:ext cx="7729855" cy="779059"/>
          </a:xfrm>
          <a:prstGeom prst="rect">
            <a:avLst/>
          </a:prstGeom>
          <a:solidFill>
            <a:srgbClr val="FFFFFF"/>
          </a:solidFill>
          <a:ln w="32003">
            <a:solidFill>
              <a:srgbClr val="404040"/>
            </a:solidFill>
          </a:ln>
        </p:spPr>
        <p:txBody>
          <a:bodyPr vert="horz" wrap="square" lIns="0" tIns="344805" rIns="0" bIns="0" rtlCol="0">
            <a:spAutoFit/>
          </a:bodyPr>
          <a:lstStyle/>
          <a:p>
            <a:pPr marR="23495" algn="ctr">
              <a:lnSpc>
                <a:spcPct val="100000"/>
              </a:lnSpc>
              <a:spcBef>
                <a:spcPts val="2715"/>
              </a:spcBef>
            </a:pPr>
            <a:r>
              <a:rPr lang="pt-BR" sz="2800" b="0" spc="165" dirty="0">
                <a:solidFill>
                  <a:srgbClr val="252525"/>
                </a:solidFill>
                <a:latin typeface="Gill Sans MT"/>
                <a:cs typeface="Gill Sans MT"/>
              </a:rPr>
              <a:t>Quem é o investidor brasileiro?</a:t>
            </a:r>
            <a:endParaRPr sz="2800" dirty="0">
              <a:latin typeface="Gill Sans MT"/>
              <a:cs typeface="Gill Sans M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734800" y="64038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59" h="365759">
                <a:moveTo>
                  <a:pt x="182879" y="0"/>
                </a:moveTo>
                <a:lnTo>
                  <a:pt x="134276" y="6532"/>
                </a:lnTo>
                <a:lnTo>
                  <a:pt x="90593" y="24968"/>
                </a:lnTo>
                <a:lnTo>
                  <a:pt x="53578" y="53563"/>
                </a:lnTo>
                <a:lnTo>
                  <a:pt x="24976" y="90576"/>
                </a:lnTo>
                <a:lnTo>
                  <a:pt x="6535" y="134262"/>
                </a:lnTo>
                <a:lnTo>
                  <a:pt x="0" y="182879"/>
                </a:lnTo>
                <a:lnTo>
                  <a:pt x="6535" y="231497"/>
                </a:lnTo>
                <a:lnTo>
                  <a:pt x="24976" y="275183"/>
                </a:lnTo>
                <a:lnTo>
                  <a:pt x="53578" y="312196"/>
                </a:lnTo>
                <a:lnTo>
                  <a:pt x="90593" y="340791"/>
                </a:lnTo>
                <a:lnTo>
                  <a:pt x="134276" y="359227"/>
                </a:lnTo>
                <a:lnTo>
                  <a:pt x="182879" y="365759"/>
                </a:lnTo>
                <a:lnTo>
                  <a:pt x="231483" y="359227"/>
                </a:lnTo>
                <a:lnTo>
                  <a:pt x="275166" y="340791"/>
                </a:lnTo>
                <a:lnTo>
                  <a:pt x="312181" y="312196"/>
                </a:lnTo>
                <a:lnTo>
                  <a:pt x="340783" y="275183"/>
                </a:lnTo>
                <a:lnTo>
                  <a:pt x="359224" y="231497"/>
                </a:lnTo>
                <a:lnTo>
                  <a:pt x="365759" y="182879"/>
                </a:lnTo>
                <a:lnTo>
                  <a:pt x="359224" y="134262"/>
                </a:lnTo>
                <a:lnTo>
                  <a:pt x="340783" y="90576"/>
                </a:lnTo>
                <a:lnTo>
                  <a:pt x="312181" y="53563"/>
                </a:lnTo>
                <a:lnTo>
                  <a:pt x="275166" y="24968"/>
                </a:lnTo>
                <a:lnTo>
                  <a:pt x="231483" y="6532"/>
                </a:lnTo>
                <a:lnTo>
                  <a:pt x="182879" y="0"/>
                </a:lnTo>
                <a:close/>
              </a:path>
            </a:pathLst>
          </a:custGeom>
          <a:solidFill>
            <a:srgbClr val="1D1D1D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34</a:t>
            </a:fld>
            <a:endParaRPr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2D69A5B-84B0-8A6C-2BC9-C8CD1805AE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2073374"/>
            <a:ext cx="5715000" cy="4686038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1898" y="965453"/>
            <a:ext cx="7729855" cy="779059"/>
          </a:xfrm>
          <a:prstGeom prst="rect">
            <a:avLst/>
          </a:prstGeom>
          <a:solidFill>
            <a:srgbClr val="FFFFFF"/>
          </a:solidFill>
          <a:ln w="32003">
            <a:solidFill>
              <a:srgbClr val="404040"/>
            </a:solidFill>
          </a:ln>
        </p:spPr>
        <p:txBody>
          <a:bodyPr vert="horz" wrap="square" lIns="0" tIns="344805" rIns="0" bIns="0" rtlCol="0">
            <a:spAutoFit/>
          </a:bodyPr>
          <a:lstStyle/>
          <a:p>
            <a:pPr marR="22225" algn="ctr">
              <a:lnSpc>
                <a:spcPct val="100000"/>
              </a:lnSpc>
              <a:spcBef>
                <a:spcPts val="2715"/>
              </a:spcBef>
            </a:pPr>
            <a:r>
              <a:rPr lang="pt-BR" sz="2800" b="0" spc="145" dirty="0">
                <a:solidFill>
                  <a:srgbClr val="252525"/>
                </a:solidFill>
                <a:latin typeface="Gill Sans MT"/>
                <a:cs typeface="Gill Sans MT"/>
              </a:rPr>
              <a:t>Onde estão os investimentos do Brasileiro?</a:t>
            </a:r>
            <a:endParaRPr sz="2800" dirty="0">
              <a:latin typeface="Gill Sans MT"/>
              <a:cs typeface="Gill Sans M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734800" y="64038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59" h="365759">
                <a:moveTo>
                  <a:pt x="182879" y="0"/>
                </a:moveTo>
                <a:lnTo>
                  <a:pt x="134276" y="6532"/>
                </a:lnTo>
                <a:lnTo>
                  <a:pt x="90593" y="24968"/>
                </a:lnTo>
                <a:lnTo>
                  <a:pt x="53578" y="53563"/>
                </a:lnTo>
                <a:lnTo>
                  <a:pt x="24976" y="90576"/>
                </a:lnTo>
                <a:lnTo>
                  <a:pt x="6535" y="134262"/>
                </a:lnTo>
                <a:lnTo>
                  <a:pt x="0" y="182879"/>
                </a:lnTo>
                <a:lnTo>
                  <a:pt x="6535" y="231497"/>
                </a:lnTo>
                <a:lnTo>
                  <a:pt x="24976" y="275183"/>
                </a:lnTo>
                <a:lnTo>
                  <a:pt x="53578" y="312196"/>
                </a:lnTo>
                <a:lnTo>
                  <a:pt x="90593" y="340791"/>
                </a:lnTo>
                <a:lnTo>
                  <a:pt x="134276" y="359227"/>
                </a:lnTo>
                <a:lnTo>
                  <a:pt x="182879" y="365759"/>
                </a:lnTo>
                <a:lnTo>
                  <a:pt x="231483" y="359227"/>
                </a:lnTo>
                <a:lnTo>
                  <a:pt x="275166" y="340791"/>
                </a:lnTo>
                <a:lnTo>
                  <a:pt x="312181" y="312196"/>
                </a:lnTo>
                <a:lnTo>
                  <a:pt x="340783" y="275183"/>
                </a:lnTo>
                <a:lnTo>
                  <a:pt x="359224" y="231497"/>
                </a:lnTo>
                <a:lnTo>
                  <a:pt x="365759" y="182879"/>
                </a:lnTo>
                <a:lnTo>
                  <a:pt x="359224" y="134262"/>
                </a:lnTo>
                <a:lnTo>
                  <a:pt x="340783" y="90576"/>
                </a:lnTo>
                <a:lnTo>
                  <a:pt x="312181" y="53563"/>
                </a:lnTo>
                <a:lnTo>
                  <a:pt x="275166" y="24968"/>
                </a:lnTo>
                <a:lnTo>
                  <a:pt x="231483" y="6532"/>
                </a:lnTo>
                <a:lnTo>
                  <a:pt x="182879" y="0"/>
                </a:lnTo>
                <a:close/>
              </a:path>
            </a:pathLst>
          </a:custGeom>
          <a:solidFill>
            <a:srgbClr val="1D1D1D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35</a:t>
            </a:fld>
            <a:endParaRPr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D2A2F9F-5B0D-FF42-CBC0-008E43468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2362200"/>
            <a:ext cx="4961050" cy="4351397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1898" y="965453"/>
            <a:ext cx="7729855" cy="779059"/>
          </a:xfrm>
          <a:prstGeom prst="rect">
            <a:avLst/>
          </a:prstGeom>
          <a:solidFill>
            <a:srgbClr val="FFFFFF"/>
          </a:solidFill>
          <a:ln w="32003">
            <a:solidFill>
              <a:srgbClr val="404040"/>
            </a:solidFill>
          </a:ln>
        </p:spPr>
        <p:txBody>
          <a:bodyPr vert="horz" wrap="square" lIns="0" tIns="344805" rIns="0" bIns="0" rtlCol="0">
            <a:spAutoFit/>
          </a:bodyPr>
          <a:lstStyle/>
          <a:p>
            <a:pPr marR="22225" algn="ctr">
              <a:lnSpc>
                <a:spcPct val="100000"/>
              </a:lnSpc>
              <a:spcBef>
                <a:spcPts val="2715"/>
              </a:spcBef>
            </a:pPr>
            <a:r>
              <a:rPr lang="pt-BR" sz="2800" b="0" spc="180" dirty="0">
                <a:solidFill>
                  <a:srgbClr val="252525"/>
                </a:solidFill>
                <a:latin typeface="Gill Sans MT"/>
                <a:cs typeface="Gill Sans MT"/>
              </a:rPr>
              <a:t>Como os brasileiros conseguiram poupar</a:t>
            </a:r>
            <a:endParaRPr sz="2800" dirty="0">
              <a:latin typeface="Gill Sans MT"/>
              <a:cs typeface="Gill Sans M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734800" y="64038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59" h="365759">
                <a:moveTo>
                  <a:pt x="182879" y="0"/>
                </a:moveTo>
                <a:lnTo>
                  <a:pt x="134276" y="6532"/>
                </a:lnTo>
                <a:lnTo>
                  <a:pt x="90593" y="24968"/>
                </a:lnTo>
                <a:lnTo>
                  <a:pt x="53578" y="53563"/>
                </a:lnTo>
                <a:lnTo>
                  <a:pt x="24976" y="90576"/>
                </a:lnTo>
                <a:lnTo>
                  <a:pt x="6535" y="134262"/>
                </a:lnTo>
                <a:lnTo>
                  <a:pt x="0" y="182879"/>
                </a:lnTo>
                <a:lnTo>
                  <a:pt x="6535" y="231497"/>
                </a:lnTo>
                <a:lnTo>
                  <a:pt x="24976" y="275183"/>
                </a:lnTo>
                <a:lnTo>
                  <a:pt x="53578" y="312196"/>
                </a:lnTo>
                <a:lnTo>
                  <a:pt x="90593" y="340791"/>
                </a:lnTo>
                <a:lnTo>
                  <a:pt x="134276" y="359227"/>
                </a:lnTo>
                <a:lnTo>
                  <a:pt x="182879" y="365759"/>
                </a:lnTo>
                <a:lnTo>
                  <a:pt x="231483" y="359227"/>
                </a:lnTo>
                <a:lnTo>
                  <a:pt x="275166" y="340791"/>
                </a:lnTo>
                <a:lnTo>
                  <a:pt x="312181" y="312196"/>
                </a:lnTo>
                <a:lnTo>
                  <a:pt x="340783" y="275183"/>
                </a:lnTo>
                <a:lnTo>
                  <a:pt x="359224" y="231497"/>
                </a:lnTo>
                <a:lnTo>
                  <a:pt x="365759" y="182879"/>
                </a:lnTo>
                <a:lnTo>
                  <a:pt x="359224" y="134262"/>
                </a:lnTo>
                <a:lnTo>
                  <a:pt x="340783" y="90576"/>
                </a:lnTo>
                <a:lnTo>
                  <a:pt x="312181" y="53563"/>
                </a:lnTo>
                <a:lnTo>
                  <a:pt x="275166" y="24968"/>
                </a:lnTo>
                <a:lnTo>
                  <a:pt x="231483" y="6532"/>
                </a:lnTo>
                <a:lnTo>
                  <a:pt x="182879" y="0"/>
                </a:lnTo>
                <a:close/>
              </a:path>
            </a:pathLst>
          </a:custGeom>
          <a:solidFill>
            <a:srgbClr val="1D1D1D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36</a:t>
            </a:fld>
            <a:endParaRPr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7F29AC4-4DF2-22BD-3B0B-CC901D623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177797"/>
            <a:ext cx="4930567" cy="432853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1898" y="965453"/>
            <a:ext cx="7729855" cy="779059"/>
          </a:xfrm>
          <a:prstGeom prst="rect">
            <a:avLst/>
          </a:prstGeom>
          <a:solidFill>
            <a:srgbClr val="FFFFFF"/>
          </a:solidFill>
          <a:ln w="32003">
            <a:solidFill>
              <a:srgbClr val="404040"/>
            </a:solidFill>
          </a:ln>
        </p:spPr>
        <p:txBody>
          <a:bodyPr vert="horz" wrap="square" lIns="0" tIns="344805" rIns="0" bIns="0" rtlCol="0">
            <a:spAutoFit/>
          </a:bodyPr>
          <a:lstStyle/>
          <a:p>
            <a:pPr marR="24765" algn="ctr">
              <a:lnSpc>
                <a:spcPct val="100000"/>
              </a:lnSpc>
              <a:spcBef>
                <a:spcPts val="2715"/>
              </a:spcBef>
            </a:pPr>
            <a:r>
              <a:rPr lang="pt-BR" sz="2800" b="0" spc="165" dirty="0">
                <a:solidFill>
                  <a:srgbClr val="252525"/>
                </a:solidFill>
                <a:latin typeface="Gill Sans MT"/>
                <a:cs typeface="Gill Sans MT"/>
              </a:rPr>
              <a:t>Como o brasileiro prevê sua aposentadoria</a:t>
            </a:r>
            <a:endParaRPr sz="2800" dirty="0">
              <a:latin typeface="Gill Sans MT"/>
              <a:cs typeface="Gill Sans MT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1734800" y="64038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59" h="365759">
                <a:moveTo>
                  <a:pt x="182879" y="0"/>
                </a:moveTo>
                <a:lnTo>
                  <a:pt x="134276" y="6532"/>
                </a:lnTo>
                <a:lnTo>
                  <a:pt x="90593" y="24968"/>
                </a:lnTo>
                <a:lnTo>
                  <a:pt x="53578" y="53563"/>
                </a:lnTo>
                <a:lnTo>
                  <a:pt x="24976" y="90576"/>
                </a:lnTo>
                <a:lnTo>
                  <a:pt x="6535" y="134262"/>
                </a:lnTo>
                <a:lnTo>
                  <a:pt x="0" y="182879"/>
                </a:lnTo>
                <a:lnTo>
                  <a:pt x="6535" y="231497"/>
                </a:lnTo>
                <a:lnTo>
                  <a:pt x="24976" y="275183"/>
                </a:lnTo>
                <a:lnTo>
                  <a:pt x="53578" y="312196"/>
                </a:lnTo>
                <a:lnTo>
                  <a:pt x="90593" y="340791"/>
                </a:lnTo>
                <a:lnTo>
                  <a:pt x="134276" y="359227"/>
                </a:lnTo>
                <a:lnTo>
                  <a:pt x="182879" y="365759"/>
                </a:lnTo>
                <a:lnTo>
                  <a:pt x="231483" y="359227"/>
                </a:lnTo>
                <a:lnTo>
                  <a:pt x="275166" y="340791"/>
                </a:lnTo>
                <a:lnTo>
                  <a:pt x="312181" y="312196"/>
                </a:lnTo>
                <a:lnTo>
                  <a:pt x="340783" y="275183"/>
                </a:lnTo>
                <a:lnTo>
                  <a:pt x="359224" y="231497"/>
                </a:lnTo>
                <a:lnTo>
                  <a:pt x="365759" y="182879"/>
                </a:lnTo>
                <a:lnTo>
                  <a:pt x="359224" y="134262"/>
                </a:lnTo>
                <a:lnTo>
                  <a:pt x="340783" y="90576"/>
                </a:lnTo>
                <a:lnTo>
                  <a:pt x="312181" y="53563"/>
                </a:lnTo>
                <a:lnTo>
                  <a:pt x="275166" y="24968"/>
                </a:lnTo>
                <a:lnTo>
                  <a:pt x="231483" y="6532"/>
                </a:lnTo>
                <a:lnTo>
                  <a:pt x="182879" y="0"/>
                </a:lnTo>
                <a:close/>
              </a:path>
            </a:pathLst>
          </a:custGeom>
          <a:solidFill>
            <a:srgbClr val="1D1D1D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1835510" y="6486245"/>
            <a:ext cx="16573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FFFFFF"/>
                </a:solidFill>
                <a:latin typeface="Gill Sans MT"/>
                <a:cs typeface="Gill Sans MT"/>
              </a:rPr>
              <a:t>20</a:t>
            </a:r>
            <a:endParaRPr sz="1100">
              <a:latin typeface="Gill Sans MT"/>
              <a:cs typeface="Gill Sans MT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B27D2E8-96CF-BC24-8B57-CEC49A492C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422809"/>
            <a:ext cx="4922947" cy="4054191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424281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600961" y="3420617"/>
            <a:ext cx="8991600" cy="1106072"/>
          </a:xfrm>
          <a:prstGeom prst="rect">
            <a:avLst/>
          </a:prstGeo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vert="horz" wrap="square" lIns="0" tIns="4857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94"/>
              </a:spcBef>
              <a:buClr>
                <a:srgbClr val="9BAEB5"/>
              </a:buClr>
              <a:tabLst>
                <a:tab pos="354965" algn="l"/>
                <a:tab pos="355600" algn="l"/>
              </a:tabLst>
            </a:pPr>
            <a:r>
              <a:rPr lang="pt-BR" sz="4000" spc="-5" dirty="0">
                <a:solidFill>
                  <a:srgbClr val="252525"/>
                </a:solidFill>
                <a:latin typeface="Gill Sans MT"/>
                <a:cs typeface="Gill Sans MT"/>
              </a:rPr>
              <a:t>V - Como aposentar com Renda Extra</a:t>
            </a:r>
          </a:p>
        </p:txBody>
      </p:sp>
      <p:sp>
        <p:nvSpPr>
          <p:cNvPr id="4" name="object 4"/>
          <p:cNvSpPr/>
          <p:nvPr/>
        </p:nvSpPr>
        <p:spPr>
          <a:xfrm>
            <a:off x="11734800" y="64038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59" h="365759">
                <a:moveTo>
                  <a:pt x="182879" y="0"/>
                </a:moveTo>
                <a:lnTo>
                  <a:pt x="134276" y="6532"/>
                </a:lnTo>
                <a:lnTo>
                  <a:pt x="90593" y="24968"/>
                </a:lnTo>
                <a:lnTo>
                  <a:pt x="53578" y="53563"/>
                </a:lnTo>
                <a:lnTo>
                  <a:pt x="24976" y="90576"/>
                </a:lnTo>
                <a:lnTo>
                  <a:pt x="6535" y="134262"/>
                </a:lnTo>
                <a:lnTo>
                  <a:pt x="0" y="182879"/>
                </a:lnTo>
                <a:lnTo>
                  <a:pt x="6535" y="231497"/>
                </a:lnTo>
                <a:lnTo>
                  <a:pt x="24976" y="275183"/>
                </a:lnTo>
                <a:lnTo>
                  <a:pt x="53578" y="312196"/>
                </a:lnTo>
                <a:lnTo>
                  <a:pt x="90593" y="340791"/>
                </a:lnTo>
                <a:lnTo>
                  <a:pt x="134276" y="359227"/>
                </a:lnTo>
                <a:lnTo>
                  <a:pt x="182879" y="365759"/>
                </a:lnTo>
                <a:lnTo>
                  <a:pt x="231483" y="359227"/>
                </a:lnTo>
                <a:lnTo>
                  <a:pt x="275166" y="340791"/>
                </a:lnTo>
                <a:lnTo>
                  <a:pt x="312181" y="312196"/>
                </a:lnTo>
                <a:lnTo>
                  <a:pt x="340783" y="275183"/>
                </a:lnTo>
                <a:lnTo>
                  <a:pt x="359224" y="231497"/>
                </a:lnTo>
                <a:lnTo>
                  <a:pt x="365759" y="182879"/>
                </a:lnTo>
                <a:lnTo>
                  <a:pt x="359224" y="134262"/>
                </a:lnTo>
                <a:lnTo>
                  <a:pt x="340783" y="90576"/>
                </a:lnTo>
                <a:lnTo>
                  <a:pt x="312181" y="53563"/>
                </a:lnTo>
                <a:lnTo>
                  <a:pt x="275166" y="24968"/>
                </a:lnTo>
                <a:lnTo>
                  <a:pt x="231483" y="6532"/>
                </a:lnTo>
                <a:lnTo>
                  <a:pt x="182879" y="0"/>
                </a:lnTo>
                <a:close/>
              </a:path>
            </a:pathLst>
          </a:custGeom>
          <a:solidFill>
            <a:srgbClr val="1D1D1D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38</a:t>
            </a:fld>
            <a:endParaRPr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tângulo 60">
            <a:extLst>
              <a:ext uri="{FF2B5EF4-FFF2-40B4-BE49-F238E27FC236}">
                <a16:creationId xmlns:a16="http://schemas.microsoft.com/office/drawing/2014/main" id="{67568E4B-39B1-AC43-B798-B5BE39DC9A8C}"/>
              </a:ext>
            </a:extLst>
          </p:cNvPr>
          <p:cNvSpPr/>
          <p:nvPr/>
        </p:nvSpPr>
        <p:spPr>
          <a:xfrm>
            <a:off x="0" y="10160"/>
            <a:ext cx="12192000" cy="6858000"/>
          </a:xfrm>
          <a:prstGeom prst="rect">
            <a:avLst/>
          </a:prstGeom>
          <a:solidFill>
            <a:srgbClr val="F4F5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1898" y="965453"/>
            <a:ext cx="7729855" cy="1209947"/>
          </a:xfrm>
          <a:prstGeom prst="rect">
            <a:avLst/>
          </a:prstGeom>
          <a:solidFill>
            <a:srgbClr val="FFFFFF"/>
          </a:solidFill>
          <a:ln w="32003">
            <a:solidFill>
              <a:srgbClr val="404040"/>
            </a:solidFill>
          </a:ln>
        </p:spPr>
        <p:txBody>
          <a:bodyPr vert="horz" wrap="square" lIns="0" tIns="344805" rIns="0" bIns="0" rtlCol="0">
            <a:spAutoFit/>
          </a:bodyPr>
          <a:lstStyle/>
          <a:p>
            <a:pPr marR="27305" algn="ctr">
              <a:lnSpc>
                <a:spcPct val="100000"/>
              </a:lnSpc>
              <a:spcBef>
                <a:spcPts val="2715"/>
              </a:spcBef>
            </a:pPr>
            <a:r>
              <a:rPr lang="pt-BR" sz="2800" b="1" i="0" dirty="0">
                <a:solidFill>
                  <a:srgbClr val="282D3C"/>
                </a:solidFill>
                <a:effectLst/>
                <a:latin typeface="Source Sans Pro" panose="020B0503030403020204" pitchFamily="34" charset="0"/>
              </a:rPr>
              <a:t>O que você quer conquistar com o seu investimento?</a:t>
            </a:r>
            <a:endParaRPr sz="2800" dirty="0">
              <a:latin typeface="Gill Sans MT"/>
              <a:cs typeface="Gill Sans M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734800" y="64038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59" h="365759">
                <a:moveTo>
                  <a:pt x="182879" y="0"/>
                </a:moveTo>
                <a:lnTo>
                  <a:pt x="134276" y="6532"/>
                </a:lnTo>
                <a:lnTo>
                  <a:pt x="90593" y="24968"/>
                </a:lnTo>
                <a:lnTo>
                  <a:pt x="53578" y="53563"/>
                </a:lnTo>
                <a:lnTo>
                  <a:pt x="24976" y="90576"/>
                </a:lnTo>
                <a:lnTo>
                  <a:pt x="6535" y="134262"/>
                </a:lnTo>
                <a:lnTo>
                  <a:pt x="0" y="182879"/>
                </a:lnTo>
                <a:lnTo>
                  <a:pt x="6535" y="231497"/>
                </a:lnTo>
                <a:lnTo>
                  <a:pt x="24976" y="275183"/>
                </a:lnTo>
                <a:lnTo>
                  <a:pt x="53578" y="312196"/>
                </a:lnTo>
                <a:lnTo>
                  <a:pt x="90593" y="340791"/>
                </a:lnTo>
                <a:lnTo>
                  <a:pt x="134276" y="359227"/>
                </a:lnTo>
                <a:lnTo>
                  <a:pt x="182879" y="365759"/>
                </a:lnTo>
                <a:lnTo>
                  <a:pt x="231483" y="359227"/>
                </a:lnTo>
                <a:lnTo>
                  <a:pt x="275166" y="340791"/>
                </a:lnTo>
                <a:lnTo>
                  <a:pt x="312181" y="312196"/>
                </a:lnTo>
                <a:lnTo>
                  <a:pt x="340783" y="275183"/>
                </a:lnTo>
                <a:lnTo>
                  <a:pt x="359224" y="231497"/>
                </a:lnTo>
                <a:lnTo>
                  <a:pt x="365759" y="182879"/>
                </a:lnTo>
                <a:lnTo>
                  <a:pt x="359224" y="134262"/>
                </a:lnTo>
                <a:lnTo>
                  <a:pt x="340783" y="90576"/>
                </a:lnTo>
                <a:lnTo>
                  <a:pt x="312181" y="53563"/>
                </a:lnTo>
                <a:lnTo>
                  <a:pt x="275166" y="24968"/>
                </a:lnTo>
                <a:lnTo>
                  <a:pt x="231483" y="6532"/>
                </a:lnTo>
                <a:lnTo>
                  <a:pt x="182879" y="0"/>
                </a:lnTo>
                <a:close/>
              </a:path>
            </a:pathLst>
          </a:custGeom>
          <a:solidFill>
            <a:srgbClr val="1D1D1D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39</a:t>
            </a:fld>
            <a:endParaRPr dirty="0"/>
          </a:p>
        </p:txBody>
      </p:sp>
      <p:pic>
        <p:nvPicPr>
          <p:cNvPr id="58" name="Imagem 57">
            <a:extLst>
              <a:ext uri="{FF2B5EF4-FFF2-40B4-BE49-F238E27FC236}">
                <a16:creationId xmlns:a16="http://schemas.microsoft.com/office/drawing/2014/main" id="{7677A4EE-B968-CAD4-7EF7-41B2DD7567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0716" y="2887933"/>
            <a:ext cx="4930567" cy="1082134"/>
          </a:xfrm>
          <a:prstGeom prst="rect">
            <a:avLst/>
          </a:prstGeom>
        </p:spPr>
      </p:pic>
      <p:pic>
        <p:nvPicPr>
          <p:cNvPr id="60" name="Imagem 59">
            <a:extLst>
              <a:ext uri="{FF2B5EF4-FFF2-40B4-BE49-F238E27FC236}">
                <a16:creationId xmlns:a16="http://schemas.microsoft.com/office/drawing/2014/main" id="{DE63FAD3-48D8-1E4E-9FD1-4D398BD3E0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5957" y="4419600"/>
            <a:ext cx="4915326" cy="1104996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6400" y="965453"/>
            <a:ext cx="8285353" cy="779059"/>
          </a:xfrm>
          <a:prstGeom prst="rect">
            <a:avLst/>
          </a:prstGeom>
          <a:solidFill>
            <a:srgbClr val="FFFFFF"/>
          </a:solidFill>
          <a:ln w="32003">
            <a:solidFill>
              <a:srgbClr val="404040"/>
            </a:solidFill>
          </a:ln>
        </p:spPr>
        <p:txBody>
          <a:bodyPr vert="horz" wrap="square" lIns="0" tIns="344805" rIns="0" bIns="0" rtlCol="0">
            <a:spAutoFit/>
          </a:bodyPr>
          <a:lstStyle/>
          <a:p>
            <a:pPr marR="22860" algn="ctr">
              <a:lnSpc>
                <a:spcPct val="100000"/>
              </a:lnSpc>
              <a:spcBef>
                <a:spcPts val="2715"/>
              </a:spcBef>
            </a:pPr>
            <a:r>
              <a:rPr lang="pt-BR" sz="2800" b="0" spc="155" dirty="0">
                <a:solidFill>
                  <a:srgbClr val="252525"/>
                </a:solidFill>
                <a:latin typeface="Gill Sans MT"/>
                <a:cs typeface="Gill Sans MT"/>
              </a:rPr>
              <a:t>Foco no longo prazo!</a:t>
            </a:r>
            <a:endParaRPr sz="2800" dirty="0">
              <a:latin typeface="Gill Sans MT"/>
              <a:cs typeface="Gill Sans M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734800" y="64038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59" h="365759">
                <a:moveTo>
                  <a:pt x="182879" y="0"/>
                </a:moveTo>
                <a:lnTo>
                  <a:pt x="134276" y="6532"/>
                </a:lnTo>
                <a:lnTo>
                  <a:pt x="90593" y="24968"/>
                </a:lnTo>
                <a:lnTo>
                  <a:pt x="53578" y="53563"/>
                </a:lnTo>
                <a:lnTo>
                  <a:pt x="24976" y="90576"/>
                </a:lnTo>
                <a:lnTo>
                  <a:pt x="6535" y="134262"/>
                </a:lnTo>
                <a:lnTo>
                  <a:pt x="0" y="182879"/>
                </a:lnTo>
                <a:lnTo>
                  <a:pt x="6535" y="231497"/>
                </a:lnTo>
                <a:lnTo>
                  <a:pt x="24976" y="275183"/>
                </a:lnTo>
                <a:lnTo>
                  <a:pt x="53578" y="312196"/>
                </a:lnTo>
                <a:lnTo>
                  <a:pt x="90593" y="340791"/>
                </a:lnTo>
                <a:lnTo>
                  <a:pt x="134276" y="359227"/>
                </a:lnTo>
                <a:lnTo>
                  <a:pt x="182879" y="365759"/>
                </a:lnTo>
                <a:lnTo>
                  <a:pt x="231483" y="359227"/>
                </a:lnTo>
                <a:lnTo>
                  <a:pt x="275166" y="340791"/>
                </a:lnTo>
                <a:lnTo>
                  <a:pt x="312181" y="312196"/>
                </a:lnTo>
                <a:lnTo>
                  <a:pt x="340783" y="275183"/>
                </a:lnTo>
                <a:lnTo>
                  <a:pt x="359224" y="231497"/>
                </a:lnTo>
                <a:lnTo>
                  <a:pt x="365759" y="182879"/>
                </a:lnTo>
                <a:lnTo>
                  <a:pt x="359224" y="134262"/>
                </a:lnTo>
                <a:lnTo>
                  <a:pt x="340783" y="90576"/>
                </a:lnTo>
                <a:lnTo>
                  <a:pt x="312181" y="53563"/>
                </a:lnTo>
                <a:lnTo>
                  <a:pt x="275166" y="24968"/>
                </a:lnTo>
                <a:lnTo>
                  <a:pt x="231483" y="6532"/>
                </a:lnTo>
                <a:lnTo>
                  <a:pt x="182879" y="0"/>
                </a:lnTo>
                <a:close/>
              </a:path>
            </a:pathLst>
          </a:custGeom>
          <a:solidFill>
            <a:srgbClr val="1D1D1D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40</a:t>
            </a:fld>
            <a:endParaRPr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6D5E0B2-D003-1ADB-D475-3D41B5F05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2286000"/>
            <a:ext cx="2827265" cy="2575783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F778FC2B-18F2-CDF8-2692-B7B6E6D017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089" y="1954530"/>
            <a:ext cx="5770299" cy="437007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6400" y="965453"/>
            <a:ext cx="8285353" cy="779059"/>
          </a:xfrm>
          <a:prstGeom prst="rect">
            <a:avLst/>
          </a:prstGeom>
          <a:solidFill>
            <a:srgbClr val="FFFFFF"/>
          </a:solidFill>
          <a:ln w="32003">
            <a:solidFill>
              <a:srgbClr val="404040"/>
            </a:solidFill>
          </a:ln>
        </p:spPr>
        <p:txBody>
          <a:bodyPr vert="horz" wrap="square" lIns="0" tIns="344805" rIns="0" bIns="0" rtlCol="0">
            <a:spAutoFit/>
          </a:bodyPr>
          <a:lstStyle/>
          <a:p>
            <a:pPr marR="22860" algn="ctr">
              <a:lnSpc>
                <a:spcPct val="100000"/>
              </a:lnSpc>
              <a:spcBef>
                <a:spcPts val="2715"/>
              </a:spcBef>
            </a:pPr>
            <a:r>
              <a:rPr lang="pt-BR" sz="2800" b="0" spc="155" dirty="0">
                <a:solidFill>
                  <a:srgbClr val="252525"/>
                </a:solidFill>
              </a:rPr>
              <a:t>Como Ganhar meu primeiro milhão</a:t>
            </a:r>
            <a:endParaRPr sz="2800" dirty="0">
              <a:latin typeface="Gill Sans MT"/>
              <a:cs typeface="Gill Sans M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734800" y="64038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59" h="365759">
                <a:moveTo>
                  <a:pt x="182879" y="0"/>
                </a:moveTo>
                <a:lnTo>
                  <a:pt x="134276" y="6532"/>
                </a:lnTo>
                <a:lnTo>
                  <a:pt x="90593" y="24968"/>
                </a:lnTo>
                <a:lnTo>
                  <a:pt x="53578" y="53563"/>
                </a:lnTo>
                <a:lnTo>
                  <a:pt x="24976" y="90576"/>
                </a:lnTo>
                <a:lnTo>
                  <a:pt x="6535" y="134262"/>
                </a:lnTo>
                <a:lnTo>
                  <a:pt x="0" y="182879"/>
                </a:lnTo>
                <a:lnTo>
                  <a:pt x="6535" y="231497"/>
                </a:lnTo>
                <a:lnTo>
                  <a:pt x="24976" y="275183"/>
                </a:lnTo>
                <a:lnTo>
                  <a:pt x="53578" y="312196"/>
                </a:lnTo>
                <a:lnTo>
                  <a:pt x="90593" y="340791"/>
                </a:lnTo>
                <a:lnTo>
                  <a:pt x="134276" y="359227"/>
                </a:lnTo>
                <a:lnTo>
                  <a:pt x="182879" y="365759"/>
                </a:lnTo>
                <a:lnTo>
                  <a:pt x="231483" y="359227"/>
                </a:lnTo>
                <a:lnTo>
                  <a:pt x="275166" y="340791"/>
                </a:lnTo>
                <a:lnTo>
                  <a:pt x="312181" y="312196"/>
                </a:lnTo>
                <a:lnTo>
                  <a:pt x="340783" y="275183"/>
                </a:lnTo>
                <a:lnTo>
                  <a:pt x="359224" y="231497"/>
                </a:lnTo>
                <a:lnTo>
                  <a:pt x="365759" y="182879"/>
                </a:lnTo>
                <a:lnTo>
                  <a:pt x="359224" y="134262"/>
                </a:lnTo>
                <a:lnTo>
                  <a:pt x="340783" y="90576"/>
                </a:lnTo>
                <a:lnTo>
                  <a:pt x="312181" y="53563"/>
                </a:lnTo>
                <a:lnTo>
                  <a:pt x="275166" y="24968"/>
                </a:lnTo>
                <a:lnTo>
                  <a:pt x="231483" y="6532"/>
                </a:lnTo>
                <a:lnTo>
                  <a:pt x="182879" y="0"/>
                </a:lnTo>
                <a:close/>
              </a:path>
            </a:pathLst>
          </a:custGeom>
          <a:solidFill>
            <a:srgbClr val="1D1D1D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41</a:t>
            </a:fld>
            <a:endParaRPr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E240DDD-518F-24D2-B932-19ECE780CC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112074"/>
            <a:ext cx="7772400" cy="4557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1971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20798" y="965453"/>
            <a:ext cx="8640955" cy="779059"/>
          </a:xfrm>
          <a:prstGeom prst="rect">
            <a:avLst/>
          </a:prstGeom>
          <a:solidFill>
            <a:srgbClr val="FFFFFF"/>
          </a:solidFill>
          <a:ln w="32003">
            <a:solidFill>
              <a:srgbClr val="404040"/>
            </a:solidFill>
          </a:ln>
        </p:spPr>
        <p:txBody>
          <a:bodyPr vert="horz" wrap="square" lIns="0" tIns="344805" rIns="0" bIns="0" rtlCol="0">
            <a:spAutoFit/>
          </a:bodyPr>
          <a:lstStyle/>
          <a:p>
            <a:pPr marR="22860" algn="ctr">
              <a:lnSpc>
                <a:spcPct val="100000"/>
              </a:lnSpc>
              <a:spcBef>
                <a:spcPts val="2715"/>
              </a:spcBef>
            </a:pPr>
            <a:r>
              <a:rPr lang="pt-BR" sz="2800" b="0" spc="155" dirty="0">
                <a:solidFill>
                  <a:srgbClr val="252525"/>
                </a:solidFill>
                <a:latin typeface="Gill Sans MT"/>
                <a:cs typeface="Gill Sans MT"/>
              </a:rPr>
              <a:t>Foco no longo prazo!</a:t>
            </a:r>
            <a:endParaRPr sz="2800" dirty="0">
              <a:latin typeface="Gill Sans MT"/>
              <a:cs typeface="Gill Sans M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734800" y="64038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59" h="365759">
                <a:moveTo>
                  <a:pt x="182879" y="0"/>
                </a:moveTo>
                <a:lnTo>
                  <a:pt x="134276" y="6532"/>
                </a:lnTo>
                <a:lnTo>
                  <a:pt x="90593" y="24968"/>
                </a:lnTo>
                <a:lnTo>
                  <a:pt x="53578" y="53563"/>
                </a:lnTo>
                <a:lnTo>
                  <a:pt x="24976" y="90576"/>
                </a:lnTo>
                <a:lnTo>
                  <a:pt x="6535" y="134262"/>
                </a:lnTo>
                <a:lnTo>
                  <a:pt x="0" y="182879"/>
                </a:lnTo>
                <a:lnTo>
                  <a:pt x="6535" y="231497"/>
                </a:lnTo>
                <a:lnTo>
                  <a:pt x="24976" y="275183"/>
                </a:lnTo>
                <a:lnTo>
                  <a:pt x="53578" y="312196"/>
                </a:lnTo>
                <a:lnTo>
                  <a:pt x="90593" y="340791"/>
                </a:lnTo>
                <a:lnTo>
                  <a:pt x="134276" y="359227"/>
                </a:lnTo>
                <a:lnTo>
                  <a:pt x="182879" y="365759"/>
                </a:lnTo>
                <a:lnTo>
                  <a:pt x="231483" y="359227"/>
                </a:lnTo>
                <a:lnTo>
                  <a:pt x="275166" y="340791"/>
                </a:lnTo>
                <a:lnTo>
                  <a:pt x="312181" y="312196"/>
                </a:lnTo>
                <a:lnTo>
                  <a:pt x="340783" y="275183"/>
                </a:lnTo>
                <a:lnTo>
                  <a:pt x="359224" y="231497"/>
                </a:lnTo>
                <a:lnTo>
                  <a:pt x="365759" y="182879"/>
                </a:lnTo>
                <a:lnTo>
                  <a:pt x="359224" y="134262"/>
                </a:lnTo>
                <a:lnTo>
                  <a:pt x="340783" y="90576"/>
                </a:lnTo>
                <a:lnTo>
                  <a:pt x="312181" y="53563"/>
                </a:lnTo>
                <a:lnTo>
                  <a:pt x="275166" y="24968"/>
                </a:lnTo>
                <a:lnTo>
                  <a:pt x="231483" y="6532"/>
                </a:lnTo>
                <a:lnTo>
                  <a:pt x="182879" y="0"/>
                </a:lnTo>
                <a:close/>
              </a:path>
            </a:pathLst>
          </a:custGeom>
          <a:solidFill>
            <a:srgbClr val="1D1D1D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42</a:t>
            </a:fld>
            <a:endParaRPr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8E45D83B-AD1F-931C-F2D3-E1B02D1F53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798" y="2286000"/>
            <a:ext cx="4621224" cy="4210172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C9233246-AD04-5584-826E-CC2C250EC2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275113"/>
            <a:ext cx="3581400" cy="2224345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2C8D38C7-4FCA-2104-684B-EC59296FD3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7455" y="4773182"/>
            <a:ext cx="3579945" cy="1733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662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75519" y="123963"/>
            <a:ext cx="8640955" cy="779059"/>
          </a:xfrm>
          <a:prstGeom prst="rect">
            <a:avLst/>
          </a:prstGeom>
          <a:solidFill>
            <a:srgbClr val="FFFFFF"/>
          </a:solidFill>
          <a:ln w="32003">
            <a:solidFill>
              <a:srgbClr val="404040"/>
            </a:solidFill>
          </a:ln>
        </p:spPr>
        <p:txBody>
          <a:bodyPr vert="horz" wrap="square" lIns="0" tIns="344805" rIns="0" bIns="0" rtlCol="0">
            <a:spAutoFit/>
          </a:bodyPr>
          <a:lstStyle/>
          <a:p>
            <a:pPr marR="22860" algn="ctr">
              <a:lnSpc>
                <a:spcPct val="100000"/>
              </a:lnSpc>
              <a:spcBef>
                <a:spcPts val="2715"/>
              </a:spcBef>
            </a:pPr>
            <a:r>
              <a:rPr lang="pt-BR" sz="2800" b="0" spc="155" dirty="0">
                <a:solidFill>
                  <a:srgbClr val="252525"/>
                </a:solidFill>
                <a:latin typeface="Gill Sans MT"/>
                <a:cs typeface="Gill Sans MT"/>
              </a:rPr>
              <a:t>Foco no longo prazo</a:t>
            </a:r>
            <a:endParaRPr sz="2800" dirty="0">
              <a:latin typeface="Gill Sans MT"/>
              <a:cs typeface="Gill Sans M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734800" y="64038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59" h="365759">
                <a:moveTo>
                  <a:pt x="182879" y="0"/>
                </a:moveTo>
                <a:lnTo>
                  <a:pt x="134276" y="6532"/>
                </a:lnTo>
                <a:lnTo>
                  <a:pt x="90593" y="24968"/>
                </a:lnTo>
                <a:lnTo>
                  <a:pt x="53578" y="53563"/>
                </a:lnTo>
                <a:lnTo>
                  <a:pt x="24976" y="90576"/>
                </a:lnTo>
                <a:lnTo>
                  <a:pt x="6535" y="134262"/>
                </a:lnTo>
                <a:lnTo>
                  <a:pt x="0" y="182879"/>
                </a:lnTo>
                <a:lnTo>
                  <a:pt x="6535" y="231497"/>
                </a:lnTo>
                <a:lnTo>
                  <a:pt x="24976" y="275183"/>
                </a:lnTo>
                <a:lnTo>
                  <a:pt x="53578" y="312196"/>
                </a:lnTo>
                <a:lnTo>
                  <a:pt x="90593" y="340791"/>
                </a:lnTo>
                <a:lnTo>
                  <a:pt x="134276" y="359227"/>
                </a:lnTo>
                <a:lnTo>
                  <a:pt x="182879" y="365759"/>
                </a:lnTo>
                <a:lnTo>
                  <a:pt x="231483" y="359227"/>
                </a:lnTo>
                <a:lnTo>
                  <a:pt x="275166" y="340791"/>
                </a:lnTo>
                <a:lnTo>
                  <a:pt x="312181" y="312196"/>
                </a:lnTo>
                <a:lnTo>
                  <a:pt x="340783" y="275183"/>
                </a:lnTo>
                <a:lnTo>
                  <a:pt x="359224" y="231497"/>
                </a:lnTo>
                <a:lnTo>
                  <a:pt x="365759" y="182879"/>
                </a:lnTo>
                <a:lnTo>
                  <a:pt x="359224" y="134262"/>
                </a:lnTo>
                <a:lnTo>
                  <a:pt x="340783" y="90576"/>
                </a:lnTo>
                <a:lnTo>
                  <a:pt x="312181" y="53563"/>
                </a:lnTo>
                <a:lnTo>
                  <a:pt x="275166" y="24968"/>
                </a:lnTo>
                <a:lnTo>
                  <a:pt x="231483" y="6532"/>
                </a:lnTo>
                <a:lnTo>
                  <a:pt x="182879" y="0"/>
                </a:lnTo>
                <a:close/>
              </a:path>
            </a:pathLst>
          </a:custGeom>
          <a:solidFill>
            <a:srgbClr val="1D1D1D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43</a:t>
            </a:fld>
            <a:endParaRPr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CCCF0BC-D2F7-0B83-915D-B8B8CBAD4D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519" y="925287"/>
            <a:ext cx="8640955" cy="3037114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FB025934-361C-775F-FB9E-ACCCC9C9AC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1098963"/>
            <a:ext cx="2209800" cy="1470079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C54477DB-03F5-4D8A-D439-BF0D94C2F6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5519" y="3962400"/>
            <a:ext cx="8640955" cy="2807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8721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17171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8"/>
            <a:ext cx="4657344" cy="685787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4C3D7990-A198-154E-8079-A4F148FAC3FE}"/>
              </a:ext>
            </a:extLst>
          </p:cNvPr>
          <p:cNvSpPr txBox="1"/>
          <p:nvPr/>
        </p:nvSpPr>
        <p:spPr>
          <a:xfrm>
            <a:off x="4800600" y="152400"/>
            <a:ext cx="7162800" cy="8125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RESUMO:</a:t>
            </a:r>
          </a:p>
          <a:p>
            <a:pPr algn="just"/>
            <a:endParaRPr lang="pt-BR" dirty="0">
              <a:solidFill>
                <a:schemeClr val="bg1"/>
              </a:solidFill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pt-BR" b="0" i="0" dirty="0">
                <a:solidFill>
                  <a:schemeClr val="bg1"/>
                </a:solidFill>
                <a:effectLst/>
                <a:latin typeface="Rico Sans"/>
              </a:rPr>
              <a:t>Reúna as informações necessárias e dimensione a real situação financeira e patrimonial;</a:t>
            </a:r>
          </a:p>
          <a:p>
            <a:pPr marL="342900" indent="-342900" algn="just">
              <a:buFont typeface="+mj-lt"/>
              <a:buAutoNum type="arabicPeriod"/>
            </a:pPr>
            <a:endParaRPr lang="pt-BR" b="0" i="0" dirty="0">
              <a:solidFill>
                <a:schemeClr val="bg1"/>
              </a:solidFill>
              <a:effectLst/>
              <a:latin typeface="Rico Sans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pt-BR" b="0" i="0" dirty="0">
                <a:solidFill>
                  <a:schemeClr val="bg1"/>
                </a:solidFill>
                <a:effectLst/>
                <a:latin typeface="Rico Sans"/>
              </a:rPr>
              <a:t>Identifique quais são seus sonhos e objetivos;</a:t>
            </a:r>
          </a:p>
          <a:p>
            <a:pPr marL="342900" indent="-342900" algn="just">
              <a:buFont typeface="+mj-lt"/>
              <a:buAutoNum type="arabicPeriod"/>
            </a:pPr>
            <a:endParaRPr lang="pt-BR" b="0" i="0" dirty="0">
              <a:solidFill>
                <a:schemeClr val="bg1"/>
              </a:solidFill>
              <a:effectLst/>
              <a:latin typeface="Rico Sans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pt-BR" b="0" i="0" dirty="0">
                <a:solidFill>
                  <a:schemeClr val="bg1"/>
                </a:solidFill>
                <a:effectLst/>
                <a:latin typeface="Rico Sans"/>
              </a:rPr>
              <a:t>Faça uma lista com o que deseja conquistar no curto, médio e longo prazo. Seja específico e atribua um valor para cada um desses objetivos;</a:t>
            </a:r>
          </a:p>
          <a:p>
            <a:pPr marL="342900" indent="-342900" algn="just">
              <a:buFont typeface="+mj-lt"/>
              <a:buAutoNum type="arabicPeriod"/>
            </a:pPr>
            <a:endParaRPr lang="pt-BR" b="0" i="0" dirty="0">
              <a:solidFill>
                <a:schemeClr val="bg1"/>
              </a:solidFill>
              <a:effectLst/>
              <a:latin typeface="Rico Sans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pt-BR" b="0" i="0" dirty="0">
                <a:solidFill>
                  <a:schemeClr val="bg1"/>
                </a:solidFill>
                <a:effectLst/>
                <a:latin typeface="Rico Sans"/>
              </a:rPr>
              <a:t>Avalie se os valores e horizontes de tempo atribuídos a cada objetivo são realistas;</a:t>
            </a:r>
          </a:p>
          <a:p>
            <a:pPr marL="342900" indent="-342900" algn="just">
              <a:buFont typeface="+mj-lt"/>
              <a:buAutoNum type="arabicPeriod"/>
            </a:pPr>
            <a:endParaRPr lang="pt-BR" b="0" i="0" dirty="0">
              <a:solidFill>
                <a:schemeClr val="bg1"/>
              </a:solidFill>
              <a:effectLst/>
              <a:latin typeface="Rico Sans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pt-BR" b="0" i="0" dirty="0">
                <a:solidFill>
                  <a:schemeClr val="bg1"/>
                </a:solidFill>
                <a:effectLst/>
                <a:latin typeface="Rico Sans"/>
              </a:rPr>
              <a:t>Reavalie anualmente seu planejamento para ajustar os seus sonhos ao atual cenário econômico da família;</a:t>
            </a:r>
          </a:p>
          <a:p>
            <a:pPr marL="342900" indent="-342900" algn="just">
              <a:buFont typeface="+mj-lt"/>
              <a:buAutoNum type="arabicPeriod"/>
            </a:pPr>
            <a:endParaRPr lang="pt-BR" b="0" i="0" dirty="0">
              <a:solidFill>
                <a:schemeClr val="bg1"/>
              </a:solidFill>
              <a:effectLst/>
              <a:latin typeface="Rico Sans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pt-BR" b="0" i="0" dirty="0">
                <a:solidFill>
                  <a:schemeClr val="bg1"/>
                </a:solidFill>
                <a:effectLst/>
                <a:latin typeface="Rico Sans"/>
              </a:rPr>
              <a:t>Elabore um plano para renegociar e eliminar suas dívidas;</a:t>
            </a:r>
          </a:p>
          <a:p>
            <a:pPr marL="342900" indent="-342900" algn="just">
              <a:buFont typeface="+mj-lt"/>
              <a:buAutoNum type="arabicPeriod"/>
            </a:pPr>
            <a:endParaRPr lang="pt-BR" b="0" i="0" dirty="0">
              <a:solidFill>
                <a:schemeClr val="bg1"/>
              </a:solidFill>
              <a:effectLst/>
              <a:latin typeface="Rico Sans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pt-BR" b="0" i="0" dirty="0">
                <a:solidFill>
                  <a:schemeClr val="bg1"/>
                </a:solidFill>
                <a:effectLst/>
                <a:latin typeface="Rico Sans"/>
              </a:rPr>
              <a:t>Economize e invista pelo menos 10% de sua renda líquida mensal;</a:t>
            </a:r>
          </a:p>
          <a:p>
            <a:pPr marL="342900" indent="-342900" algn="just">
              <a:buFont typeface="+mj-lt"/>
              <a:buAutoNum type="arabicPeriod"/>
            </a:pPr>
            <a:endParaRPr lang="pt-BR" b="0" i="0" dirty="0">
              <a:solidFill>
                <a:schemeClr val="bg1"/>
              </a:solidFill>
              <a:effectLst/>
              <a:latin typeface="Rico Sans"/>
            </a:endParaRPr>
          </a:p>
          <a:p>
            <a:endParaRPr lang="pt-BR" b="0" i="0" dirty="0">
              <a:solidFill>
                <a:schemeClr val="bg1"/>
              </a:solidFill>
              <a:effectLst/>
              <a:latin typeface="Rico Sans"/>
            </a:endParaRPr>
          </a:p>
          <a:p>
            <a:endParaRPr lang="pt-BR" b="0" i="0" dirty="0">
              <a:solidFill>
                <a:schemeClr val="bg1"/>
              </a:solidFill>
              <a:effectLst/>
              <a:latin typeface="Rico Sans"/>
            </a:endParaRPr>
          </a:p>
          <a:p>
            <a:endParaRPr lang="pt-BR" b="0" i="0" dirty="0">
              <a:solidFill>
                <a:schemeClr val="bg1"/>
              </a:solidFill>
              <a:effectLst/>
              <a:latin typeface="Rico Sans"/>
            </a:endParaRPr>
          </a:p>
          <a:p>
            <a:endParaRPr lang="pt-BR" b="0" i="0" dirty="0">
              <a:solidFill>
                <a:schemeClr val="bg1"/>
              </a:solidFill>
              <a:effectLst/>
              <a:latin typeface="Rico Sans"/>
            </a:endParaRPr>
          </a:p>
          <a:p>
            <a:endParaRPr lang="pt-BR" b="0" i="0" dirty="0">
              <a:solidFill>
                <a:schemeClr val="bg1"/>
              </a:solidFill>
              <a:effectLst/>
              <a:latin typeface="Rico Sans"/>
            </a:endParaRPr>
          </a:p>
          <a:p>
            <a:endParaRPr lang="pt-BR" b="0" i="0" dirty="0">
              <a:solidFill>
                <a:schemeClr val="bg1"/>
              </a:solidFill>
              <a:effectLst/>
              <a:latin typeface="Rico Sans"/>
            </a:endParaRPr>
          </a:p>
          <a:p>
            <a:endParaRPr lang="pt-BR" b="0" i="0" dirty="0">
              <a:solidFill>
                <a:schemeClr val="bg1"/>
              </a:solidFill>
              <a:effectLst/>
              <a:latin typeface="Rico Sans"/>
            </a:endParaRPr>
          </a:p>
          <a:p>
            <a:endParaRPr lang="pt-BR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4145</TotalTime>
  <Words>2370</Words>
  <Application>Microsoft Office PowerPoint</Application>
  <PresentationFormat>Widescreen</PresentationFormat>
  <Paragraphs>235</Paragraphs>
  <Slides>44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44</vt:i4>
      </vt:variant>
    </vt:vector>
  </HeadingPairs>
  <TitlesOfParts>
    <vt:vector size="51" baseType="lpstr">
      <vt:lpstr>Arial</vt:lpstr>
      <vt:lpstr>Barlow</vt:lpstr>
      <vt:lpstr>Calibri</vt:lpstr>
      <vt:lpstr>Gill Sans MT</vt:lpstr>
      <vt:lpstr>Rico Sans</vt:lpstr>
      <vt:lpstr>Source Sans Pro</vt:lpstr>
      <vt:lpstr>Office Theme</vt:lpstr>
      <vt:lpstr>EDUCAÇÃO FINANCEIRA</vt:lpstr>
      <vt:lpstr>INSPIRAÇÃO</vt:lpstr>
      <vt:lpstr>SUMARIO EXECUTIVO</vt:lpstr>
      <vt:lpstr>Apresentação do PowerPoint</vt:lpstr>
      <vt:lpstr>Perfil do consumidor Inadimplente </vt:lpstr>
      <vt:lpstr>Principais motivos</vt:lpstr>
      <vt:lpstr>Principais motivos</vt:lpstr>
      <vt:lpstr>Principais Motivos</vt:lpstr>
      <vt:lpstr>Principais motivos</vt:lpstr>
      <vt:lpstr>Apresentação do PowerPoint</vt:lpstr>
      <vt:lpstr> Por que ficamos financeiramente doentes?</vt:lpstr>
      <vt:lpstr>Apresentação do PowerPoint</vt:lpstr>
      <vt:lpstr>Desequilíbrio</vt:lpstr>
      <vt:lpstr>Imediatismo</vt:lpstr>
      <vt:lpstr>Apatia</vt:lpstr>
      <vt:lpstr>Renda Insuficiente ou Inexistente</vt:lpstr>
      <vt:lpstr>Excesso de Confiança</vt:lpstr>
      <vt:lpstr>Pressão Social</vt:lpstr>
      <vt:lpstr>Apresentação do PowerPoint</vt:lpstr>
      <vt:lpstr>O que é e para que serve um planejamento financeiro?</vt:lpstr>
      <vt:lpstr>Quando usar o planejamento financeiro pessoal?  </vt:lpstr>
      <vt:lpstr>III - Planejamento e Controle Financeiro </vt:lpstr>
      <vt:lpstr>I - Organize suas contas pessoais </vt:lpstr>
      <vt:lpstr>II - Use uma planilha Excel ou APP de controle mensal </vt:lpstr>
      <vt:lpstr>III - Aprenda a lidar com o dinheiro </vt:lpstr>
      <vt:lpstr>IV - Defina seus objetivos e projetos financeiros </vt:lpstr>
      <vt:lpstr>V - Aprenda que a educação financeira pessoal é um conhecimento rentável</vt:lpstr>
      <vt:lpstr>VI - Ajuste os seus hábitos para montar um bom planejamento financeiro pessoal</vt:lpstr>
      <vt:lpstr>VII - Economize seu dinheiro periodicamente</vt:lpstr>
      <vt:lpstr>VIII - Monitore seu controle financeiro e seus investimentos</vt:lpstr>
      <vt:lpstr>IX - Viva de acordo com sua condição financeira</vt:lpstr>
      <vt:lpstr>III - Planejamento e Controle Financeiro</vt:lpstr>
      <vt:lpstr>Apresentação do PowerPoint</vt:lpstr>
      <vt:lpstr>Quem é o investidor brasileiro?</vt:lpstr>
      <vt:lpstr>Onde estão os investimentos do Brasileiro?</vt:lpstr>
      <vt:lpstr>Como os brasileiros conseguiram poupar</vt:lpstr>
      <vt:lpstr>Como o brasileiro prevê sua aposentadoria</vt:lpstr>
      <vt:lpstr>Apresentação do PowerPoint</vt:lpstr>
      <vt:lpstr>O que você quer conquistar com o seu investimento?</vt:lpstr>
      <vt:lpstr>Foco no longo prazo!</vt:lpstr>
      <vt:lpstr>Como Ganhar meu primeiro milhão</vt:lpstr>
      <vt:lpstr>Foco no longo prazo!</vt:lpstr>
      <vt:lpstr>Foco no longo prazo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PROJETO</dc:title>
  <dc:creator>jeferson carvalho</dc:creator>
  <cp:lastModifiedBy>Administrador Gerencia de Cultura</cp:lastModifiedBy>
  <cp:revision>18</cp:revision>
  <dcterms:created xsi:type="dcterms:W3CDTF">2021-10-22T13:06:28Z</dcterms:created>
  <dcterms:modified xsi:type="dcterms:W3CDTF">2022-05-11T20:42:19Z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2021-06-15T00:00:00Z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2021-10-22T00:00:00Z</vt:filetime>
  </property>
</Properties>
</file>